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sldIdLst>
    <p:sldId id="257" r:id="rId2"/>
    <p:sldId id="259" r:id="rId3"/>
    <p:sldId id="293" r:id="rId4"/>
    <p:sldId id="262" r:id="rId5"/>
    <p:sldId id="260" r:id="rId6"/>
    <p:sldId id="266" r:id="rId7"/>
    <p:sldId id="268" r:id="rId8"/>
    <p:sldId id="294" r:id="rId9"/>
    <p:sldId id="261" r:id="rId10"/>
    <p:sldId id="284" r:id="rId11"/>
    <p:sldId id="263" r:id="rId12"/>
    <p:sldId id="265" r:id="rId13"/>
    <p:sldId id="270" r:id="rId14"/>
    <p:sldId id="273" r:id="rId15"/>
    <p:sldId id="271" r:id="rId16"/>
    <p:sldId id="303" r:id="rId17"/>
    <p:sldId id="269" r:id="rId18"/>
    <p:sldId id="272" r:id="rId19"/>
    <p:sldId id="302" r:id="rId20"/>
    <p:sldId id="281" r:id="rId21"/>
    <p:sldId id="274" r:id="rId22"/>
    <p:sldId id="275" r:id="rId23"/>
    <p:sldId id="276" r:id="rId24"/>
    <p:sldId id="277" r:id="rId25"/>
    <p:sldId id="297" r:id="rId26"/>
    <p:sldId id="279" r:id="rId27"/>
    <p:sldId id="280" r:id="rId28"/>
    <p:sldId id="283" r:id="rId29"/>
    <p:sldId id="278" r:id="rId30"/>
    <p:sldId id="295" r:id="rId31"/>
    <p:sldId id="296" r:id="rId32"/>
    <p:sldId id="298" r:id="rId33"/>
    <p:sldId id="285" r:id="rId34"/>
    <p:sldId id="286" r:id="rId35"/>
    <p:sldId id="287" r:id="rId36"/>
    <p:sldId id="288" r:id="rId37"/>
    <p:sldId id="289" r:id="rId38"/>
    <p:sldId id="290" r:id="rId39"/>
    <p:sldId id="291" r:id="rId40"/>
    <p:sldId id="267" r:id="rId41"/>
    <p:sldId id="299" r:id="rId42"/>
    <p:sldId id="300" r:id="rId43"/>
    <p:sldId id="282" r:id="rId44"/>
    <p:sldId id="301" r:id="rId45"/>
    <p:sldId id="292" r:id="rId4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DH" initials="C" lastIdx="1" clrIdx="0">
    <p:extLst>
      <p:ext uri="{19B8F6BF-5375-455C-9EA6-DF929625EA0E}">
        <p15:presenceInfo xmlns:p15="http://schemas.microsoft.com/office/powerpoint/2012/main" userId="7b231437f05b41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8T15:30:04.166" idx="1">
    <p:pos x="10" y="10"/>
    <p:text/>
    <p:extLst>
      <p:ext uri="{C676402C-5697-4E1C-873F-D02D1690AC5C}">
        <p15:threadingInfo xmlns:p15="http://schemas.microsoft.com/office/powerpoint/2012/main" timeZoneBias="360"/>
      </p:ext>
    </p:extLst>
  </p:cm>
</p:cmLst>
</file>

<file path=ppt/diagrams/_rels/data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0AFECE-7A78-4916-9F8C-92BDA0A72C20}" type="doc">
      <dgm:prSet loTypeId="urn:microsoft.com/office/officeart/2005/8/layout/process4" loCatId="process" qsTypeId="urn:microsoft.com/office/officeart/2005/8/quickstyle/simple1" qsCatId="simple" csTypeId="urn:microsoft.com/office/officeart/2005/8/colors/accent1_1" csCatId="accent1" phldr="1"/>
      <dgm:spPr/>
    </dgm:pt>
    <dgm:pt modelId="{B134D00A-78EB-4184-B30C-71A56834D57A}">
      <dgm:prSet phldrT="[Texto]" custT="1"/>
      <dgm:spPr>
        <a:blipFill rotWithShape="0">
          <a:blip xmlns:r="http://schemas.openxmlformats.org/officeDocument/2006/relationships" r:embed="rId1"/>
          <a:stretch>
            <a:fillRect/>
          </a:stretch>
        </a:blipFill>
      </dgm:spPr>
      <dgm:t>
        <a:bodyPr/>
        <a:lstStyle/>
        <a:p>
          <a:pPr algn="l"/>
          <a:endParaRPr lang="es-MX" sz="1400" dirty="0">
            <a:solidFill>
              <a:schemeClr val="bg1"/>
            </a:solidFill>
            <a:latin typeface="Calabri"/>
          </a:endParaRPr>
        </a:p>
      </dgm:t>
    </dgm:pt>
    <dgm:pt modelId="{7FF17C28-1230-48AC-8342-BD1FAF2F951A}" type="parTrans" cxnId="{FD2504A4-F279-447C-9D36-68A0C340D24C}">
      <dgm:prSet/>
      <dgm:spPr/>
      <dgm:t>
        <a:bodyPr/>
        <a:lstStyle/>
        <a:p>
          <a:endParaRPr lang="es-MX">
            <a:latin typeface="Century Gothic" panose="020B0502020202020204" pitchFamily="34" charset="0"/>
          </a:endParaRPr>
        </a:p>
      </dgm:t>
    </dgm:pt>
    <dgm:pt modelId="{C269CD2B-34D8-46A6-8A25-659264FA551B}" type="sibTrans" cxnId="{FD2504A4-F279-447C-9D36-68A0C340D24C}">
      <dgm:prSet/>
      <dgm:spPr/>
      <dgm:t>
        <a:bodyPr/>
        <a:lstStyle/>
        <a:p>
          <a:endParaRPr lang="es-MX">
            <a:latin typeface="Century Gothic" panose="020B0502020202020204" pitchFamily="34" charset="0"/>
          </a:endParaRPr>
        </a:p>
      </dgm:t>
    </dgm:pt>
    <dgm:pt modelId="{1A8FD2EB-AC1F-4DBC-9B36-0CDFE0D49037}">
      <dgm:prSet phldrT="[Texto]" custT="1"/>
      <dgm:spPr>
        <a:blipFill rotWithShape="0">
          <a:blip xmlns:r="http://schemas.openxmlformats.org/officeDocument/2006/relationships" r:embed="rId2"/>
          <a:stretch>
            <a:fillRect/>
          </a:stretch>
        </a:blipFill>
      </dgm:spPr>
      <dgm:t>
        <a:bodyPr/>
        <a:lstStyle/>
        <a:p>
          <a:endParaRPr lang="es-MX" sz="1400" b="1" dirty="0">
            <a:solidFill>
              <a:schemeClr val="bg1"/>
            </a:solidFill>
            <a:latin typeface="Calabri"/>
          </a:endParaRPr>
        </a:p>
      </dgm:t>
    </dgm:pt>
    <dgm:pt modelId="{97E621C2-4636-42FE-86C2-5D4E062E7F33}" type="sibTrans" cxnId="{EA145D2F-E8E8-45A0-A35C-11C1842A35AF}">
      <dgm:prSet/>
      <dgm:spPr/>
      <dgm:t>
        <a:bodyPr/>
        <a:lstStyle/>
        <a:p>
          <a:endParaRPr lang="es-MX">
            <a:latin typeface="Century Gothic" panose="020B0502020202020204" pitchFamily="34" charset="0"/>
          </a:endParaRPr>
        </a:p>
      </dgm:t>
    </dgm:pt>
    <dgm:pt modelId="{23BED3E5-4939-46C3-9232-32F9EF65271D}" type="parTrans" cxnId="{EA145D2F-E8E8-45A0-A35C-11C1842A35AF}">
      <dgm:prSet/>
      <dgm:spPr/>
      <dgm:t>
        <a:bodyPr/>
        <a:lstStyle/>
        <a:p>
          <a:endParaRPr lang="es-MX">
            <a:latin typeface="Century Gothic" panose="020B0502020202020204" pitchFamily="34" charset="0"/>
          </a:endParaRPr>
        </a:p>
      </dgm:t>
    </dgm:pt>
    <dgm:pt modelId="{96A944D7-9E71-451F-B07B-594B79329313}" type="pres">
      <dgm:prSet presAssocID="{E20AFECE-7A78-4916-9F8C-92BDA0A72C20}" presName="Name0" presStyleCnt="0">
        <dgm:presLayoutVars>
          <dgm:dir/>
          <dgm:animLvl val="lvl"/>
          <dgm:resizeHandles val="exact"/>
        </dgm:presLayoutVars>
      </dgm:prSet>
      <dgm:spPr/>
    </dgm:pt>
    <dgm:pt modelId="{22B9CC21-6434-41D6-862D-E00664E735CA}" type="pres">
      <dgm:prSet presAssocID="{1A8FD2EB-AC1F-4DBC-9B36-0CDFE0D49037}" presName="boxAndChildren" presStyleCnt="0"/>
      <dgm:spPr/>
    </dgm:pt>
    <dgm:pt modelId="{8DFE5A70-54F4-422C-B43B-533F4BA32E13}" type="pres">
      <dgm:prSet presAssocID="{1A8FD2EB-AC1F-4DBC-9B36-0CDFE0D49037}" presName="parentTextBox" presStyleLbl="node1" presStyleIdx="0" presStyleCnt="2" custLinFactY="200000" custLinFactNeighborX="24272" custLinFactNeighborY="215179"/>
      <dgm:spPr/>
      <dgm:t>
        <a:bodyPr/>
        <a:lstStyle/>
        <a:p>
          <a:endParaRPr lang="es-MX"/>
        </a:p>
      </dgm:t>
    </dgm:pt>
    <dgm:pt modelId="{89E31F00-CE6F-4247-BEBA-83C61E1E5E08}" type="pres">
      <dgm:prSet presAssocID="{C269CD2B-34D8-46A6-8A25-659264FA551B}" presName="sp" presStyleCnt="0"/>
      <dgm:spPr/>
    </dgm:pt>
    <dgm:pt modelId="{CF906C2D-11C2-4D28-8309-BAB6C466A281}" type="pres">
      <dgm:prSet presAssocID="{B134D00A-78EB-4184-B30C-71A56834D57A}" presName="arrowAndChildren" presStyleCnt="0"/>
      <dgm:spPr/>
    </dgm:pt>
    <dgm:pt modelId="{8F6B41AD-0719-448A-9350-038515E88EA6}" type="pres">
      <dgm:prSet presAssocID="{B134D00A-78EB-4184-B30C-71A56834D57A}" presName="parentTextArrow" presStyleLbl="node1" presStyleIdx="1" presStyleCnt="2" custLinFactNeighborX="1749" custLinFactNeighborY="3731"/>
      <dgm:spPr/>
      <dgm:t>
        <a:bodyPr/>
        <a:lstStyle/>
        <a:p>
          <a:endParaRPr lang="es-MX"/>
        </a:p>
      </dgm:t>
    </dgm:pt>
  </dgm:ptLst>
  <dgm:cxnLst>
    <dgm:cxn modelId="{EA145D2F-E8E8-45A0-A35C-11C1842A35AF}" srcId="{E20AFECE-7A78-4916-9F8C-92BDA0A72C20}" destId="{1A8FD2EB-AC1F-4DBC-9B36-0CDFE0D49037}" srcOrd="1" destOrd="0" parTransId="{23BED3E5-4939-46C3-9232-32F9EF65271D}" sibTransId="{97E621C2-4636-42FE-86C2-5D4E062E7F33}"/>
    <dgm:cxn modelId="{FD2504A4-F279-447C-9D36-68A0C340D24C}" srcId="{E20AFECE-7A78-4916-9F8C-92BDA0A72C20}" destId="{B134D00A-78EB-4184-B30C-71A56834D57A}" srcOrd="0" destOrd="0" parTransId="{7FF17C28-1230-48AC-8342-BD1FAF2F951A}" sibTransId="{C269CD2B-34D8-46A6-8A25-659264FA551B}"/>
    <dgm:cxn modelId="{C39398D7-8CEF-4F99-BD5A-EDBC4CAA5094}" type="presOf" srcId="{B134D00A-78EB-4184-B30C-71A56834D57A}" destId="{8F6B41AD-0719-448A-9350-038515E88EA6}" srcOrd="0" destOrd="0" presId="urn:microsoft.com/office/officeart/2005/8/layout/process4"/>
    <dgm:cxn modelId="{01470171-0E92-4368-AD2A-236F0E15C0C0}" type="presOf" srcId="{E20AFECE-7A78-4916-9F8C-92BDA0A72C20}" destId="{96A944D7-9E71-451F-B07B-594B79329313}" srcOrd="0" destOrd="0" presId="urn:microsoft.com/office/officeart/2005/8/layout/process4"/>
    <dgm:cxn modelId="{DA04F8DD-33AB-4886-988F-68E5978E4D0A}" type="presOf" srcId="{1A8FD2EB-AC1F-4DBC-9B36-0CDFE0D49037}" destId="{8DFE5A70-54F4-422C-B43B-533F4BA32E13}" srcOrd="0" destOrd="0" presId="urn:microsoft.com/office/officeart/2005/8/layout/process4"/>
    <dgm:cxn modelId="{EF12C2B8-B750-4431-ADFF-E0BFEF179EB3}" type="presParOf" srcId="{96A944D7-9E71-451F-B07B-594B79329313}" destId="{22B9CC21-6434-41D6-862D-E00664E735CA}" srcOrd="0" destOrd="0" presId="urn:microsoft.com/office/officeart/2005/8/layout/process4"/>
    <dgm:cxn modelId="{BB2164E1-7930-4141-BEED-FAB239351B70}" type="presParOf" srcId="{22B9CC21-6434-41D6-862D-E00664E735CA}" destId="{8DFE5A70-54F4-422C-B43B-533F4BA32E13}" srcOrd="0" destOrd="0" presId="urn:microsoft.com/office/officeart/2005/8/layout/process4"/>
    <dgm:cxn modelId="{1145AFE3-83BC-49F9-BCD8-7EBCC290058F}" type="presParOf" srcId="{96A944D7-9E71-451F-B07B-594B79329313}" destId="{89E31F00-CE6F-4247-BEBA-83C61E1E5E08}" srcOrd="1" destOrd="0" presId="urn:microsoft.com/office/officeart/2005/8/layout/process4"/>
    <dgm:cxn modelId="{4F151D28-2A51-4565-A562-BF9DF7BA4060}" type="presParOf" srcId="{96A944D7-9E71-451F-B07B-594B79329313}" destId="{CF906C2D-11C2-4D28-8309-BAB6C466A281}" srcOrd="2" destOrd="0" presId="urn:microsoft.com/office/officeart/2005/8/layout/process4"/>
    <dgm:cxn modelId="{10127046-A191-48FD-88E2-EEAD7D0A544A}" type="presParOf" srcId="{CF906C2D-11C2-4D28-8309-BAB6C466A281}" destId="{8F6B41AD-0719-448A-9350-038515E88EA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0AFECE-7A78-4916-9F8C-92BDA0A72C20}" type="doc">
      <dgm:prSet loTypeId="urn:microsoft.com/office/officeart/2005/8/layout/process4" loCatId="process" qsTypeId="urn:microsoft.com/office/officeart/2005/8/quickstyle/simple1" qsCatId="simple" csTypeId="urn:microsoft.com/office/officeart/2005/8/colors/accent4_1" csCatId="accent4" phldr="1"/>
      <dgm:spPr/>
      <dgm:t>
        <a:bodyPr/>
        <a:lstStyle/>
        <a:p>
          <a:endParaRPr lang="es-ES"/>
        </a:p>
      </dgm:t>
    </dgm:pt>
    <dgm:pt modelId="{B134D00A-78EB-4184-B30C-71A56834D57A}">
      <dgm:prSet phldrT="[Texto]" custT="1"/>
      <dgm:spPr>
        <a:blipFill rotWithShape="0">
          <a:blip xmlns:r="http://schemas.openxmlformats.org/officeDocument/2006/relationships" r:embed="rId1"/>
          <a:stretch>
            <a:fillRect/>
          </a:stretch>
        </a:blipFill>
      </dgm:spPr>
      <dgm:t>
        <a:bodyPr/>
        <a:lstStyle/>
        <a:p>
          <a:endParaRPr lang="es-MX" sz="1400" dirty="0">
            <a:solidFill>
              <a:schemeClr val="bg1"/>
            </a:solidFill>
            <a:latin typeface="Calabri"/>
          </a:endParaRPr>
        </a:p>
      </dgm:t>
    </dgm:pt>
    <dgm:pt modelId="{7FF17C28-1230-48AC-8342-BD1FAF2F951A}" type="parTrans" cxnId="{FD2504A4-F279-447C-9D36-68A0C340D24C}">
      <dgm:prSet/>
      <dgm:spPr/>
      <dgm:t>
        <a:bodyPr/>
        <a:lstStyle/>
        <a:p>
          <a:endParaRPr lang="es-MX" sz="1200"/>
        </a:p>
      </dgm:t>
    </dgm:pt>
    <dgm:pt modelId="{C269CD2B-34D8-46A6-8A25-659264FA551B}" type="sibTrans" cxnId="{FD2504A4-F279-447C-9D36-68A0C340D24C}">
      <dgm:prSet/>
      <dgm:spPr/>
      <dgm:t>
        <a:bodyPr/>
        <a:lstStyle/>
        <a:p>
          <a:endParaRPr lang="es-MX" sz="1200"/>
        </a:p>
      </dgm:t>
    </dgm:pt>
    <dgm:pt modelId="{1A8FD2EB-AC1F-4DBC-9B36-0CDFE0D49037}">
      <dgm:prSet phldrT="[Texto]" custT="1"/>
      <dgm:spPr>
        <a:blipFill rotWithShape="0">
          <a:blip xmlns:r="http://schemas.openxmlformats.org/officeDocument/2006/relationships" r:embed="rId2"/>
          <a:stretch>
            <a:fillRect/>
          </a:stretch>
        </a:blipFill>
      </dgm:spPr>
      <dgm:t>
        <a:bodyPr/>
        <a:lstStyle/>
        <a:p>
          <a:endParaRPr lang="es-MX" sz="1400" dirty="0">
            <a:solidFill>
              <a:schemeClr val="bg1"/>
            </a:solidFill>
            <a:latin typeface="Calabri"/>
          </a:endParaRPr>
        </a:p>
      </dgm:t>
    </dgm:pt>
    <dgm:pt modelId="{23BED3E5-4939-46C3-9232-32F9EF65271D}" type="parTrans" cxnId="{EA145D2F-E8E8-45A0-A35C-11C1842A35AF}">
      <dgm:prSet/>
      <dgm:spPr/>
      <dgm:t>
        <a:bodyPr/>
        <a:lstStyle/>
        <a:p>
          <a:endParaRPr lang="es-MX" sz="1200"/>
        </a:p>
      </dgm:t>
    </dgm:pt>
    <dgm:pt modelId="{97E621C2-4636-42FE-86C2-5D4E062E7F33}" type="sibTrans" cxnId="{EA145D2F-E8E8-45A0-A35C-11C1842A35AF}">
      <dgm:prSet/>
      <dgm:spPr/>
      <dgm:t>
        <a:bodyPr/>
        <a:lstStyle/>
        <a:p>
          <a:endParaRPr lang="es-MX" sz="1200"/>
        </a:p>
      </dgm:t>
    </dgm:pt>
    <dgm:pt modelId="{D8227830-2F87-4DDB-8A42-E8C4FF3D2CDD}" type="pres">
      <dgm:prSet presAssocID="{E20AFECE-7A78-4916-9F8C-92BDA0A72C20}" presName="Name0" presStyleCnt="0">
        <dgm:presLayoutVars>
          <dgm:dir/>
          <dgm:animLvl val="lvl"/>
          <dgm:resizeHandles val="exact"/>
        </dgm:presLayoutVars>
      </dgm:prSet>
      <dgm:spPr/>
      <dgm:t>
        <a:bodyPr/>
        <a:lstStyle/>
        <a:p>
          <a:endParaRPr lang="es-ES"/>
        </a:p>
      </dgm:t>
    </dgm:pt>
    <dgm:pt modelId="{3918D283-0BC4-434B-ACC6-8BA2EFEC632F}" type="pres">
      <dgm:prSet presAssocID="{1A8FD2EB-AC1F-4DBC-9B36-0CDFE0D49037}" presName="boxAndChildren" presStyleCnt="0"/>
      <dgm:spPr/>
    </dgm:pt>
    <dgm:pt modelId="{9979A437-9C33-40FC-9430-17F5AC7524B7}" type="pres">
      <dgm:prSet presAssocID="{1A8FD2EB-AC1F-4DBC-9B36-0CDFE0D49037}" presName="parentTextBox" presStyleLbl="node1" presStyleIdx="0" presStyleCnt="2" custLinFactNeighborY="-76"/>
      <dgm:spPr/>
      <dgm:t>
        <a:bodyPr/>
        <a:lstStyle/>
        <a:p>
          <a:endParaRPr lang="es-MX"/>
        </a:p>
      </dgm:t>
    </dgm:pt>
    <dgm:pt modelId="{9483CCF2-DA8C-47A5-BF0E-3581D8CB59AE}" type="pres">
      <dgm:prSet presAssocID="{C269CD2B-34D8-46A6-8A25-659264FA551B}" presName="sp" presStyleCnt="0"/>
      <dgm:spPr/>
    </dgm:pt>
    <dgm:pt modelId="{B47ACA4E-927C-47B8-BAF8-A748C94817C1}" type="pres">
      <dgm:prSet presAssocID="{B134D00A-78EB-4184-B30C-71A56834D57A}" presName="arrowAndChildren" presStyleCnt="0"/>
      <dgm:spPr/>
    </dgm:pt>
    <dgm:pt modelId="{9409BD1D-5A97-46B5-8783-5D6D1DFFD711}" type="pres">
      <dgm:prSet presAssocID="{B134D00A-78EB-4184-B30C-71A56834D57A}" presName="parentTextArrow" presStyleLbl="node1" presStyleIdx="1" presStyleCnt="2" custLinFactNeighborY="8072"/>
      <dgm:spPr/>
      <dgm:t>
        <a:bodyPr/>
        <a:lstStyle/>
        <a:p>
          <a:endParaRPr lang="es-MX"/>
        </a:p>
      </dgm:t>
    </dgm:pt>
  </dgm:ptLst>
  <dgm:cxnLst>
    <dgm:cxn modelId="{EA145D2F-E8E8-45A0-A35C-11C1842A35AF}" srcId="{E20AFECE-7A78-4916-9F8C-92BDA0A72C20}" destId="{1A8FD2EB-AC1F-4DBC-9B36-0CDFE0D49037}" srcOrd="1" destOrd="0" parTransId="{23BED3E5-4939-46C3-9232-32F9EF65271D}" sibTransId="{97E621C2-4636-42FE-86C2-5D4E062E7F33}"/>
    <dgm:cxn modelId="{3CEBEA9E-6BE0-4217-AD74-F62D2255F2D4}" type="presOf" srcId="{E20AFECE-7A78-4916-9F8C-92BDA0A72C20}" destId="{D8227830-2F87-4DDB-8A42-E8C4FF3D2CDD}" srcOrd="0" destOrd="0" presId="urn:microsoft.com/office/officeart/2005/8/layout/process4"/>
    <dgm:cxn modelId="{0D970D22-531A-4A43-B806-FEB062A48938}" type="presOf" srcId="{B134D00A-78EB-4184-B30C-71A56834D57A}" destId="{9409BD1D-5A97-46B5-8783-5D6D1DFFD711}" srcOrd="0" destOrd="0" presId="urn:microsoft.com/office/officeart/2005/8/layout/process4"/>
    <dgm:cxn modelId="{FD2504A4-F279-447C-9D36-68A0C340D24C}" srcId="{E20AFECE-7A78-4916-9F8C-92BDA0A72C20}" destId="{B134D00A-78EB-4184-B30C-71A56834D57A}" srcOrd="0" destOrd="0" parTransId="{7FF17C28-1230-48AC-8342-BD1FAF2F951A}" sibTransId="{C269CD2B-34D8-46A6-8A25-659264FA551B}"/>
    <dgm:cxn modelId="{D7B9800E-B731-4D25-A668-16A512BC87DC}" type="presOf" srcId="{1A8FD2EB-AC1F-4DBC-9B36-0CDFE0D49037}" destId="{9979A437-9C33-40FC-9430-17F5AC7524B7}" srcOrd="0" destOrd="0" presId="urn:microsoft.com/office/officeart/2005/8/layout/process4"/>
    <dgm:cxn modelId="{8E472718-CCA6-4047-B869-F67C403A2FDC}" type="presParOf" srcId="{D8227830-2F87-4DDB-8A42-E8C4FF3D2CDD}" destId="{3918D283-0BC4-434B-ACC6-8BA2EFEC632F}" srcOrd="0" destOrd="0" presId="urn:microsoft.com/office/officeart/2005/8/layout/process4"/>
    <dgm:cxn modelId="{B74D1446-E28F-4FCD-8A57-2E15F12AA4E2}" type="presParOf" srcId="{3918D283-0BC4-434B-ACC6-8BA2EFEC632F}" destId="{9979A437-9C33-40FC-9430-17F5AC7524B7}" srcOrd="0" destOrd="0" presId="urn:microsoft.com/office/officeart/2005/8/layout/process4"/>
    <dgm:cxn modelId="{84159C8E-3F06-4E63-9F94-2843BD9F6C8C}" type="presParOf" srcId="{D8227830-2F87-4DDB-8A42-E8C4FF3D2CDD}" destId="{9483CCF2-DA8C-47A5-BF0E-3581D8CB59AE}" srcOrd="1" destOrd="0" presId="urn:microsoft.com/office/officeart/2005/8/layout/process4"/>
    <dgm:cxn modelId="{95D9DF67-59BE-4EFD-8581-F13D7F82B797}" type="presParOf" srcId="{D8227830-2F87-4DDB-8A42-E8C4FF3D2CDD}" destId="{B47ACA4E-927C-47B8-BAF8-A748C94817C1}" srcOrd="2" destOrd="0" presId="urn:microsoft.com/office/officeart/2005/8/layout/process4"/>
    <dgm:cxn modelId="{D19193A9-9486-440A-A830-210D2D1B3A5B}" type="presParOf" srcId="{B47ACA4E-927C-47B8-BAF8-A748C94817C1}" destId="{9409BD1D-5A97-46B5-8783-5D6D1DFFD711}"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9A81CD-0875-4A89-91ED-69FEEC5B3871}"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s-MX"/>
        </a:p>
      </dgm:t>
    </dgm:pt>
    <dgm:pt modelId="{CB24380D-D9F1-49BC-9005-24BEF0665161}">
      <dgm:prSet phldrT="[Texto]"/>
      <dgm:spPr/>
      <dgm:t>
        <a:bodyPr/>
        <a:lstStyle/>
        <a:p>
          <a:r>
            <a:rPr lang="es-ES" dirty="0" smtClean="0"/>
            <a:t>“Prefiero niña porque son mas cariñosas”.</a:t>
          </a:r>
          <a:endParaRPr lang="es-MX" dirty="0"/>
        </a:p>
      </dgm:t>
    </dgm:pt>
    <dgm:pt modelId="{1A487D51-D403-4BDA-83FB-3D253E05E6BB}" type="parTrans" cxnId="{51B25657-F0E8-4AEF-AEBD-1C2C833B90BE}">
      <dgm:prSet/>
      <dgm:spPr/>
      <dgm:t>
        <a:bodyPr/>
        <a:lstStyle/>
        <a:p>
          <a:endParaRPr lang="es-MX"/>
        </a:p>
      </dgm:t>
    </dgm:pt>
    <dgm:pt modelId="{3ECD51C0-9135-4A43-BADE-371741113E25}" type="sibTrans" cxnId="{51B25657-F0E8-4AEF-AEBD-1C2C833B90BE}">
      <dgm:prSet/>
      <dgm:spPr/>
      <dgm:t>
        <a:bodyPr/>
        <a:lstStyle/>
        <a:p>
          <a:endParaRPr lang="es-MX"/>
        </a:p>
      </dgm:t>
    </dgm:pt>
    <dgm:pt modelId="{07299A83-E4A2-4E0D-B0C1-EA611FBDE724}">
      <dgm:prSet phldrT="[Texto]"/>
      <dgm:spPr/>
      <dgm:t>
        <a:bodyPr/>
        <a:lstStyle/>
        <a:p>
          <a:r>
            <a:rPr lang="es-ES" dirty="0" smtClean="0"/>
            <a:t>“Los hombres no lloran”.</a:t>
          </a:r>
          <a:endParaRPr lang="es-MX" dirty="0"/>
        </a:p>
      </dgm:t>
    </dgm:pt>
    <dgm:pt modelId="{DE15E921-0651-40F1-B67B-03776A01F365}" type="parTrans" cxnId="{D384DB26-E74C-4B94-AD0C-31CC4D4A1DA9}">
      <dgm:prSet/>
      <dgm:spPr/>
      <dgm:t>
        <a:bodyPr/>
        <a:lstStyle/>
        <a:p>
          <a:endParaRPr lang="es-MX"/>
        </a:p>
      </dgm:t>
    </dgm:pt>
    <dgm:pt modelId="{55B0C3B6-81CE-4182-B019-C9E995F921AC}" type="sibTrans" cxnId="{D384DB26-E74C-4B94-AD0C-31CC4D4A1DA9}">
      <dgm:prSet/>
      <dgm:spPr/>
      <dgm:t>
        <a:bodyPr/>
        <a:lstStyle/>
        <a:p>
          <a:endParaRPr lang="es-MX"/>
        </a:p>
      </dgm:t>
    </dgm:pt>
    <dgm:pt modelId="{EBAB982D-214E-4D82-9B51-C9EBA6190CCE}">
      <dgm:prSet phldrT="[Texto]"/>
      <dgm:spPr/>
      <dgm:t>
        <a:bodyPr/>
        <a:lstStyle/>
        <a:p>
          <a:r>
            <a:rPr lang="es-ES" dirty="0" smtClean="0"/>
            <a:t>“Mujer tenia que ser”.</a:t>
          </a:r>
          <a:endParaRPr lang="es-MX" dirty="0"/>
        </a:p>
      </dgm:t>
    </dgm:pt>
    <dgm:pt modelId="{9DA432B9-2B47-4DA0-A221-450B3915A1AA}" type="parTrans" cxnId="{B373E122-FE19-4201-AA05-58936FFB3DC4}">
      <dgm:prSet/>
      <dgm:spPr/>
      <dgm:t>
        <a:bodyPr/>
        <a:lstStyle/>
        <a:p>
          <a:endParaRPr lang="es-MX"/>
        </a:p>
      </dgm:t>
    </dgm:pt>
    <dgm:pt modelId="{BC33B23F-0E02-4B64-B8BC-2EFCE73FC630}" type="sibTrans" cxnId="{B373E122-FE19-4201-AA05-58936FFB3DC4}">
      <dgm:prSet/>
      <dgm:spPr/>
      <dgm:t>
        <a:bodyPr/>
        <a:lstStyle/>
        <a:p>
          <a:endParaRPr lang="es-MX"/>
        </a:p>
      </dgm:t>
    </dgm:pt>
    <dgm:pt modelId="{B0B721F5-F74A-4243-B2F6-4092673F943B}">
      <dgm:prSet phldrT="[Texto]"/>
      <dgm:spPr/>
      <dgm:t>
        <a:bodyPr/>
        <a:lstStyle/>
        <a:p>
          <a:r>
            <a:rPr lang="es-ES" dirty="0" smtClean="0"/>
            <a:t>“Pórtate como los machos/ como hombre”.</a:t>
          </a:r>
          <a:endParaRPr lang="es-MX" dirty="0"/>
        </a:p>
      </dgm:t>
    </dgm:pt>
    <dgm:pt modelId="{A320E981-BA4D-43FC-B40F-2951AFAC27F0}" type="parTrans" cxnId="{8083F5F2-BFA9-43E1-A6E0-A12088337F5B}">
      <dgm:prSet/>
      <dgm:spPr/>
      <dgm:t>
        <a:bodyPr/>
        <a:lstStyle/>
        <a:p>
          <a:endParaRPr lang="es-MX"/>
        </a:p>
      </dgm:t>
    </dgm:pt>
    <dgm:pt modelId="{B4EFC977-CE73-4BCF-B69B-025FA53FD685}" type="sibTrans" cxnId="{8083F5F2-BFA9-43E1-A6E0-A12088337F5B}">
      <dgm:prSet/>
      <dgm:spPr/>
      <dgm:t>
        <a:bodyPr/>
        <a:lstStyle/>
        <a:p>
          <a:endParaRPr lang="es-MX"/>
        </a:p>
      </dgm:t>
    </dgm:pt>
    <dgm:pt modelId="{471C402E-91A9-4607-BF4B-1599C86DB0FD}">
      <dgm:prSet phldrT="[Texto]"/>
      <dgm:spPr/>
      <dgm:t>
        <a:bodyPr/>
        <a:lstStyle/>
        <a:p>
          <a:r>
            <a:rPr lang="es-ES" dirty="0" smtClean="0"/>
            <a:t>Prefiero niña para que me cuide cuando sea mayor”.</a:t>
          </a:r>
          <a:endParaRPr lang="es-MX" dirty="0"/>
        </a:p>
      </dgm:t>
    </dgm:pt>
    <dgm:pt modelId="{E2A1A35F-6D2A-43AE-9912-8A645873B1FF}" type="parTrans" cxnId="{45005791-EFFB-4720-B427-A2D98BE07785}">
      <dgm:prSet/>
      <dgm:spPr/>
      <dgm:t>
        <a:bodyPr/>
        <a:lstStyle/>
        <a:p>
          <a:endParaRPr lang="es-MX"/>
        </a:p>
      </dgm:t>
    </dgm:pt>
    <dgm:pt modelId="{D501605C-BD57-4494-AB9B-FAFEB3B7F6D1}" type="sibTrans" cxnId="{45005791-EFFB-4720-B427-A2D98BE07785}">
      <dgm:prSet/>
      <dgm:spPr/>
      <dgm:t>
        <a:bodyPr/>
        <a:lstStyle/>
        <a:p>
          <a:endParaRPr lang="es-MX"/>
        </a:p>
      </dgm:t>
    </dgm:pt>
    <dgm:pt modelId="{E82786B8-FA93-427C-ABA8-27D2A4E5125C}">
      <dgm:prSet phldrT="[Texto]"/>
      <dgm:spPr/>
      <dgm:t>
        <a:bodyPr/>
        <a:lstStyle/>
        <a:p>
          <a:r>
            <a:rPr lang="es-ES" dirty="0" smtClean="0"/>
            <a:t>“Prefiero un niño para que lleve el negocio familiar”. </a:t>
          </a:r>
          <a:endParaRPr lang="es-MX" dirty="0"/>
        </a:p>
      </dgm:t>
    </dgm:pt>
    <dgm:pt modelId="{BD1F8572-2303-484E-8779-7407D3EB4EAC}" type="parTrans" cxnId="{3C167381-9057-4191-878A-3542EBBAAF24}">
      <dgm:prSet/>
      <dgm:spPr/>
      <dgm:t>
        <a:bodyPr/>
        <a:lstStyle/>
        <a:p>
          <a:endParaRPr lang="es-MX"/>
        </a:p>
      </dgm:t>
    </dgm:pt>
    <dgm:pt modelId="{F356F454-42C0-4E10-81F1-D9346EF93099}" type="sibTrans" cxnId="{3C167381-9057-4191-878A-3542EBBAAF24}">
      <dgm:prSet/>
      <dgm:spPr/>
      <dgm:t>
        <a:bodyPr/>
        <a:lstStyle/>
        <a:p>
          <a:endParaRPr lang="es-MX"/>
        </a:p>
      </dgm:t>
    </dgm:pt>
    <dgm:pt modelId="{A9D149E2-1E33-4509-B463-10799F6DA202}" type="pres">
      <dgm:prSet presAssocID="{0F9A81CD-0875-4A89-91ED-69FEEC5B3871}" presName="cycle" presStyleCnt="0">
        <dgm:presLayoutVars>
          <dgm:dir/>
          <dgm:resizeHandles val="exact"/>
        </dgm:presLayoutVars>
      </dgm:prSet>
      <dgm:spPr/>
      <dgm:t>
        <a:bodyPr/>
        <a:lstStyle/>
        <a:p>
          <a:endParaRPr lang="es-MX"/>
        </a:p>
      </dgm:t>
    </dgm:pt>
    <dgm:pt modelId="{6161FA36-1CE3-43B3-BF2E-138800366FF8}" type="pres">
      <dgm:prSet presAssocID="{CB24380D-D9F1-49BC-9005-24BEF0665161}" presName="node" presStyleLbl="node1" presStyleIdx="0" presStyleCnt="6">
        <dgm:presLayoutVars>
          <dgm:bulletEnabled val="1"/>
        </dgm:presLayoutVars>
      </dgm:prSet>
      <dgm:spPr/>
      <dgm:t>
        <a:bodyPr/>
        <a:lstStyle/>
        <a:p>
          <a:endParaRPr lang="es-MX"/>
        </a:p>
      </dgm:t>
    </dgm:pt>
    <dgm:pt modelId="{44695155-9213-4E91-88D8-6B2C16C29458}" type="pres">
      <dgm:prSet presAssocID="{CB24380D-D9F1-49BC-9005-24BEF0665161}" presName="spNode" presStyleCnt="0"/>
      <dgm:spPr/>
    </dgm:pt>
    <dgm:pt modelId="{35602C76-4B6C-49AF-968F-A990C716B906}" type="pres">
      <dgm:prSet presAssocID="{3ECD51C0-9135-4A43-BADE-371741113E25}" presName="sibTrans" presStyleLbl="sibTrans1D1" presStyleIdx="0" presStyleCnt="6"/>
      <dgm:spPr/>
      <dgm:t>
        <a:bodyPr/>
        <a:lstStyle/>
        <a:p>
          <a:endParaRPr lang="es-MX"/>
        </a:p>
      </dgm:t>
    </dgm:pt>
    <dgm:pt modelId="{C55DF4E0-B5D4-4250-946C-8617078C25C1}" type="pres">
      <dgm:prSet presAssocID="{07299A83-E4A2-4E0D-B0C1-EA611FBDE724}" presName="node" presStyleLbl="node1" presStyleIdx="1" presStyleCnt="6">
        <dgm:presLayoutVars>
          <dgm:bulletEnabled val="1"/>
        </dgm:presLayoutVars>
      </dgm:prSet>
      <dgm:spPr/>
      <dgm:t>
        <a:bodyPr/>
        <a:lstStyle/>
        <a:p>
          <a:endParaRPr lang="es-MX"/>
        </a:p>
      </dgm:t>
    </dgm:pt>
    <dgm:pt modelId="{06695587-153E-43F6-9292-EAE7FE5D4934}" type="pres">
      <dgm:prSet presAssocID="{07299A83-E4A2-4E0D-B0C1-EA611FBDE724}" presName="spNode" presStyleCnt="0"/>
      <dgm:spPr/>
    </dgm:pt>
    <dgm:pt modelId="{C27C0C0C-0BD1-4026-8820-DC3DDBD33726}" type="pres">
      <dgm:prSet presAssocID="{55B0C3B6-81CE-4182-B019-C9E995F921AC}" presName="sibTrans" presStyleLbl="sibTrans1D1" presStyleIdx="1" presStyleCnt="6"/>
      <dgm:spPr/>
      <dgm:t>
        <a:bodyPr/>
        <a:lstStyle/>
        <a:p>
          <a:endParaRPr lang="es-MX"/>
        </a:p>
      </dgm:t>
    </dgm:pt>
    <dgm:pt modelId="{219E8D5C-9CCB-438A-B44D-325809399F80}" type="pres">
      <dgm:prSet presAssocID="{EBAB982D-214E-4D82-9B51-C9EBA6190CCE}" presName="node" presStyleLbl="node1" presStyleIdx="2" presStyleCnt="6">
        <dgm:presLayoutVars>
          <dgm:bulletEnabled val="1"/>
        </dgm:presLayoutVars>
      </dgm:prSet>
      <dgm:spPr/>
      <dgm:t>
        <a:bodyPr/>
        <a:lstStyle/>
        <a:p>
          <a:endParaRPr lang="es-MX"/>
        </a:p>
      </dgm:t>
    </dgm:pt>
    <dgm:pt modelId="{8E305092-4B81-4D04-AAEC-2035C2E0014B}" type="pres">
      <dgm:prSet presAssocID="{EBAB982D-214E-4D82-9B51-C9EBA6190CCE}" presName="spNode" presStyleCnt="0"/>
      <dgm:spPr/>
    </dgm:pt>
    <dgm:pt modelId="{05ED4297-5C2E-47B0-8B83-BC3E5BEC435C}" type="pres">
      <dgm:prSet presAssocID="{BC33B23F-0E02-4B64-B8BC-2EFCE73FC630}" presName="sibTrans" presStyleLbl="sibTrans1D1" presStyleIdx="2" presStyleCnt="6"/>
      <dgm:spPr/>
      <dgm:t>
        <a:bodyPr/>
        <a:lstStyle/>
        <a:p>
          <a:endParaRPr lang="es-MX"/>
        </a:p>
      </dgm:t>
    </dgm:pt>
    <dgm:pt modelId="{1AA4CAB2-B2E2-4AF2-9842-7823C20DBF75}" type="pres">
      <dgm:prSet presAssocID="{B0B721F5-F74A-4243-B2F6-4092673F943B}" presName="node" presStyleLbl="node1" presStyleIdx="3" presStyleCnt="6">
        <dgm:presLayoutVars>
          <dgm:bulletEnabled val="1"/>
        </dgm:presLayoutVars>
      </dgm:prSet>
      <dgm:spPr/>
      <dgm:t>
        <a:bodyPr/>
        <a:lstStyle/>
        <a:p>
          <a:endParaRPr lang="es-MX"/>
        </a:p>
      </dgm:t>
    </dgm:pt>
    <dgm:pt modelId="{B85A48BB-F495-45BE-80A1-EA35C60D3DF8}" type="pres">
      <dgm:prSet presAssocID="{B0B721F5-F74A-4243-B2F6-4092673F943B}" presName="spNode" presStyleCnt="0"/>
      <dgm:spPr/>
    </dgm:pt>
    <dgm:pt modelId="{6A621D52-78EF-4AA9-9770-1142104A2204}" type="pres">
      <dgm:prSet presAssocID="{B4EFC977-CE73-4BCF-B69B-025FA53FD685}" presName="sibTrans" presStyleLbl="sibTrans1D1" presStyleIdx="3" presStyleCnt="6"/>
      <dgm:spPr/>
      <dgm:t>
        <a:bodyPr/>
        <a:lstStyle/>
        <a:p>
          <a:endParaRPr lang="es-MX"/>
        </a:p>
      </dgm:t>
    </dgm:pt>
    <dgm:pt modelId="{C126969C-BBF2-4EDC-8DB1-790562E96F5C}" type="pres">
      <dgm:prSet presAssocID="{471C402E-91A9-4607-BF4B-1599C86DB0FD}" presName="node" presStyleLbl="node1" presStyleIdx="4" presStyleCnt="6">
        <dgm:presLayoutVars>
          <dgm:bulletEnabled val="1"/>
        </dgm:presLayoutVars>
      </dgm:prSet>
      <dgm:spPr/>
      <dgm:t>
        <a:bodyPr/>
        <a:lstStyle/>
        <a:p>
          <a:endParaRPr lang="es-MX"/>
        </a:p>
      </dgm:t>
    </dgm:pt>
    <dgm:pt modelId="{92127369-4F75-48B7-86E0-79F1BDDE7D77}" type="pres">
      <dgm:prSet presAssocID="{471C402E-91A9-4607-BF4B-1599C86DB0FD}" presName="spNode" presStyleCnt="0"/>
      <dgm:spPr/>
    </dgm:pt>
    <dgm:pt modelId="{8AFA80E5-85E4-4A1B-B201-49410D59316C}" type="pres">
      <dgm:prSet presAssocID="{D501605C-BD57-4494-AB9B-FAFEB3B7F6D1}" presName="sibTrans" presStyleLbl="sibTrans1D1" presStyleIdx="4" presStyleCnt="6"/>
      <dgm:spPr/>
      <dgm:t>
        <a:bodyPr/>
        <a:lstStyle/>
        <a:p>
          <a:endParaRPr lang="es-MX"/>
        </a:p>
      </dgm:t>
    </dgm:pt>
    <dgm:pt modelId="{F79EA8F7-BDBE-4067-BD4F-FA1B6A053AC6}" type="pres">
      <dgm:prSet presAssocID="{E82786B8-FA93-427C-ABA8-27D2A4E5125C}" presName="node" presStyleLbl="node1" presStyleIdx="5" presStyleCnt="6">
        <dgm:presLayoutVars>
          <dgm:bulletEnabled val="1"/>
        </dgm:presLayoutVars>
      </dgm:prSet>
      <dgm:spPr/>
      <dgm:t>
        <a:bodyPr/>
        <a:lstStyle/>
        <a:p>
          <a:endParaRPr lang="es-MX"/>
        </a:p>
      </dgm:t>
    </dgm:pt>
    <dgm:pt modelId="{18160ACE-C2F6-408F-AEC6-C5F6CFA39363}" type="pres">
      <dgm:prSet presAssocID="{E82786B8-FA93-427C-ABA8-27D2A4E5125C}" presName="spNode" presStyleCnt="0"/>
      <dgm:spPr/>
    </dgm:pt>
    <dgm:pt modelId="{5895C3DB-DCCE-4F78-8E94-087D3FEED0CD}" type="pres">
      <dgm:prSet presAssocID="{F356F454-42C0-4E10-81F1-D9346EF93099}" presName="sibTrans" presStyleLbl="sibTrans1D1" presStyleIdx="5" presStyleCnt="6"/>
      <dgm:spPr/>
      <dgm:t>
        <a:bodyPr/>
        <a:lstStyle/>
        <a:p>
          <a:endParaRPr lang="es-MX"/>
        </a:p>
      </dgm:t>
    </dgm:pt>
  </dgm:ptLst>
  <dgm:cxnLst>
    <dgm:cxn modelId="{C3678B35-A7AE-4DFB-9CB7-E9E05E6544C7}" type="presOf" srcId="{F356F454-42C0-4E10-81F1-D9346EF93099}" destId="{5895C3DB-DCCE-4F78-8E94-087D3FEED0CD}" srcOrd="0" destOrd="0" presId="urn:microsoft.com/office/officeart/2005/8/layout/cycle6"/>
    <dgm:cxn modelId="{A027A424-528D-41B8-AE0A-D8B62A1F1F13}" type="presOf" srcId="{3ECD51C0-9135-4A43-BADE-371741113E25}" destId="{35602C76-4B6C-49AF-968F-A990C716B906}" srcOrd="0" destOrd="0" presId="urn:microsoft.com/office/officeart/2005/8/layout/cycle6"/>
    <dgm:cxn modelId="{6AD0C168-62CA-48A1-9E43-7B410757D109}" type="presOf" srcId="{B0B721F5-F74A-4243-B2F6-4092673F943B}" destId="{1AA4CAB2-B2E2-4AF2-9842-7823C20DBF75}" srcOrd="0" destOrd="0" presId="urn:microsoft.com/office/officeart/2005/8/layout/cycle6"/>
    <dgm:cxn modelId="{88EE6400-36B6-4DBE-B5A1-01975A77C40A}" type="presOf" srcId="{E82786B8-FA93-427C-ABA8-27D2A4E5125C}" destId="{F79EA8F7-BDBE-4067-BD4F-FA1B6A053AC6}" srcOrd="0" destOrd="0" presId="urn:microsoft.com/office/officeart/2005/8/layout/cycle6"/>
    <dgm:cxn modelId="{9DD90A4B-B56A-451C-881D-9863DDDAF1FA}" type="presOf" srcId="{CB24380D-D9F1-49BC-9005-24BEF0665161}" destId="{6161FA36-1CE3-43B3-BF2E-138800366FF8}" srcOrd="0" destOrd="0" presId="urn:microsoft.com/office/officeart/2005/8/layout/cycle6"/>
    <dgm:cxn modelId="{F5B3EF67-EF39-454F-8BD2-E528F9B273BF}" type="presOf" srcId="{EBAB982D-214E-4D82-9B51-C9EBA6190CCE}" destId="{219E8D5C-9CCB-438A-B44D-325809399F80}" srcOrd="0" destOrd="0" presId="urn:microsoft.com/office/officeart/2005/8/layout/cycle6"/>
    <dgm:cxn modelId="{C00457A6-82A6-48FE-9985-AFEFD9822BA3}" type="presOf" srcId="{BC33B23F-0E02-4B64-B8BC-2EFCE73FC630}" destId="{05ED4297-5C2E-47B0-8B83-BC3E5BEC435C}" srcOrd="0" destOrd="0" presId="urn:microsoft.com/office/officeart/2005/8/layout/cycle6"/>
    <dgm:cxn modelId="{45005791-EFFB-4720-B427-A2D98BE07785}" srcId="{0F9A81CD-0875-4A89-91ED-69FEEC5B3871}" destId="{471C402E-91A9-4607-BF4B-1599C86DB0FD}" srcOrd="4" destOrd="0" parTransId="{E2A1A35F-6D2A-43AE-9912-8A645873B1FF}" sibTransId="{D501605C-BD57-4494-AB9B-FAFEB3B7F6D1}"/>
    <dgm:cxn modelId="{51B25657-F0E8-4AEF-AEBD-1C2C833B90BE}" srcId="{0F9A81CD-0875-4A89-91ED-69FEEC5B3871}" destId="{CB24380D-D9F1-49BC-9005-24BEF0665161}" srcOrd="0" destOrd="0" parTransId="{1A487D51-D403-4BDA-83FB-3D253E05E6BB}" sibTransId="{3ECD51C0-9135-4A43-BADE-371741113E25}"/>
    <dgm:cxn modelId="{1E6CC35C-11BD-4213-ACC9-4F36F3FD4F1A}" type="presOf" srcId="{07299A83-E4A2-4E0D-B0C1-EA611FBDE724}" destId="{C55DF4E0-B5D4-4250-946C-8617078C25C1}" srcOrd="0" destOrd="0" presId="urn:microsoft.com/office/officeart/2005/8/layout/cycle6"/>
    <dgm:cxn modelId="{3C167381-9057-4191-878A-3542EBBAAF24}" srcId="{0F9A81CD-0875-4A89-91ED-69FEEC5B3871}" destId="{E82786B8-FA93-427C-ABA8-27D2A4E5125C}" srcOrd="5" destOrd="0" parTransId="{BD1F8572-2303-484E-8779-7407D3EB4EAC}" sibTransId="{F356F454-42C0-4E10-81F1-D9346EF93099}"/>
    <dgm:cxn modelId="{AA3B302A-279B-42EF-B3AC-908613B80F27}" type="presOf" srcId="{55B0C3B6-81CE-4182-B019-C9E995F921AC}" destId="{C27C0C0C-0BD1-4026-8820-DC3DDBD33726}" srcOrd="0" destOrd="0" presId="urn:microsoft.com/office/officeart/2005/8/layout/cycle6"/>
    <dgm:cxn modelId="{8083F5F2-BFA9-43E1-A6E0-A12088337F5B}" srcId="{0F9A81CD-0875-4A89-91ED-69FEEC5B3871}" destId="{B0B721F5-F74A-4243-B2F6-4092673F943B}" srcOrd="3" destOrd="0" parTransId="{A320E981-BA4D-43FC-B40F-2951AFAC27F0}" sibTransId="{B4EFC977-CE73-4BCF-B69B-025FA53FD685}"/>
    <dgm:cxn modelId="{A9D49A42-ABB6-42DE-8FAA-2261DE1A85FD}" type="presOf" srcId="{B4EFC977-CE73-4BCF-B69B-025FA53FD685}" destId="{6A621D52-78EF-4AA9-9770-1142104A2204}" srcOrd="0" destOrd="0" presId="urn:microsoft.com/office/officeart/2005/8/layout/cycle6"/>
    <dgm:cxn modelId="{4EFD0D37-5F04-4485-80E4-9A0E00CD6437}" type="presOf" srcId="{0F9A81CD-0875-4A89-91ED-69FEEC5B3871}" destId="{A9D149E2-1E33-4509-B463-10799F6DA202}" srcOrd="0" destOrd="0" presId="urn:microsoft.com/office/officeart/2005/8/layout/cycle6"/>
    <dgm:cxn modelId="{D384DB26-E74C-4B94-AD0C-31CC4D4A1DA9}" srcId="{0F9A81CD-0875-4A89-91ED-69FEEC5B3871}" destId="{07299A83-E4A2-4E0D-B0C1-EA611FBDE724}" srcOrd="1" destOrd="0" parTransId="{DE15E921-0651-40F1-B67B-03776A01F365}" sibTransId="{55B0C3B6-81CE-4182-B019-C9E995F921AC}"/>
    <dgm:cxn modelId="{B373E122-FE19-4201-AA05-58936FFB3DC4}" srcId="{0F9A81CD-0875-4A89-91ED-69FEEC5B3871}" destId="{EBAB982D-214E-4D82-9B51-C9EBA6190CCE}" srcOrd="2" destOrd="0" parTransId="{9DA432B9-2B47-4DA0-A221-450B3915A1AA}" sibTransId="{BC33B23F-0E02-4B64-B8BC-2EFCE73FC630}"/>
    <dgm:cxn modelId="{00765C30-1E0B-4CF5-A3DE-627EBCB0271D}" type="presOf" srcId="{471C402E-91A9-4607-BF4B-1599C86DB0FD}" destId="{C126969C-BBF2-4EDC-8DB1-790562E96F5C}" srcOrd="0" destOrd="0" presId="urn:microsoft.com/office/officeart/2005/8/layout/cycle6"/>
    <dgm:cxn modelId="{68BEC298-190D-4CA8-ABEF-CE82C481A7A0}" type="presOf" srcId="{D501605C-BD57-4494-AB9B-FAFEB3B7F6D1}" destId="{8AFA80E5-85E4-4A1B-B201-49410D59316C}" srcOrd="0" destOrd="0" presId="urn:microsoft.com/office/officeart/2005/8/layout/cycle6"/>
    <dgm:cxn modelId="{52CF1A05-BF46-45F4-B8B2-D3F47D4BA865}" type="presParOf" srcId="{A9D149E2-1E33-4509-B463-10799F6DA202}" destId="{6161FA36-1CE3-43B3-BF2E-138800366FF8}" srcOrd="0" destOrd="0" presId="urn:microsoft.com/office/officeart/2005/8/layout/cycle6"/>
    <dgm:cxn modelId="{3B5F4809-2D3A-4ABB-A8AD-CD44537796C8}" type="presParOf" srcId="{A9D149E2-1E33-4509-B463-10799F6DA202}" destId="{44695155-9213-4E91-88D8-6B2C16C29458}" srcOrd="1" destOrd="0" presId="urn:microsoft.com/office/officeart/2005/8/layout/cycle6"/>
    <dgm:cxn modelId="{A25D250D-1E81-4A82-B8C6-8D51EE2D091B}" type="presParOf" srcId="{A9D149E2-1E33-4509-B463-10799F6DA202}" destId="{35602C76-4B6C-49AF-968F-A990C716B906}" srcOrd="2" destOrd="0" presId="urn:microsoft.com/office/officeart/2005/8/layout/cycle6"/>
    <dgm:cxn modelId="{7E9ECEE4-FA4B-461C-A95A-C0C5C683DF9D}" type="presParOf" srcId="{A9D149E2-1E33-4509-B463-10799F6DA202}" destId="{C55DF4E0-B5D4-4250-946C-8617078C25C1}" srcOrd="3" destOrd="0" presId="urn:microsoft.com/office/officeart/2005/8/layout/cycle6"/>
    <dgm:cxn modelId="{C040DAAD-4C80-4B8F-AEA4-57EEF638380B}" type="presParOf" srcId="{A9D149E2-1E33-4509-B463-10799F6DA202}" destId="{06695587-153E-43F6-9292-EAE7FE5D4934}" srcOrd="4" destOrd="0" presId="urn:microsoft.com/office/officeart/2005/8/layout/cycle6"/>
    <dgm:cxn modelId="{B09CFF70-7774-4861-BA57-2CFAA117F25C}" type="presParOf" srcId="{A9D149E2-1E33-4509-B463-10799F6DA202}" destId="{C27C0C0C-0BD1-4026-8820-DC3DDBD33726}" srcOrd="5" destOrd="0" presId="urn:microsoft.com/office/officeart/2005/8/layout/cycle6"/>
    <dgm:cxn modelId="{13C61675-BD80-470A-814E-AE43978F5289}" type="presParOf" srcId="{A9D149E2-1E33-4509-B463-10799F6DA202}" destId="{219E8D5C-9CCB-438A-B44D-325809399F80}" srcOrd="6" destOrd="0" presId="urn:microsoft.com/office/officeart/2005/8/layout/cycle6"/>
    <dgm:cxn modelId="{3C7FFD92-9685-45B7-A9B3-C75653B3254C}" type="presParOf" srcId="{A9D149E2-1E33-4509-B463-10799F6DA202}" destId="{8E305092-4B81-4D04-AAEC-2035C2E0014B}" srcOrd="7" destOrd="0" presId="urn:microsoft.com/office/officeart/2005/8/layout/cycle6"/>
    <dgm:cxn modelId="{4F558F48-4822-4973-B424-8B4CEAE2189E}" type="presParOf" srcId="{A9D149E2-1E33-4509-B463-10799F6DA202}" destId="{05ED4297-5C2E-47B0-8B83-BC3E5BEC435C}" srcOrd="8" destOrd="0" presId="urn:microsoft.com/office/officeart/2005/8/layout/cycle6"/>
    <dgm:cxn modelId="{C0D21E82-740E-4674-B98B-CC09F153F9E1}" type="presParOf" srcId="{A9D149E2-1E33-4509-B463-10799F6DA202}" destId="{1AA4CAB2-B2E2-4AF2-9842-7823C20DBF75}" srcOrd="9" destOrd="0" presId="urn:microsoft.com/office/officeart/2005/8/layout/cycle6"/>
    <dgm:cxn modelId="{AA40205F-3CAB-48CE-B481-FECE54982CDA}" type="presParOf" srcId="{A9D149E2-1E33-4509-B463-10799F6DA202}" destId="{B85A48BB-F495-45BE-80A1-EA35C60D3DF8}" srcOrd="10" destOrd="0" presId="urn:microsoft.com/office/officeart/2005/8/layout/cycle6"/>
    <dgm:cxn modelId="{9AEE0B87-D083-43FD-A350-D3DD775C87D3}" type="presParOf" srcId="{A9D149E2-1E33-4509-B463-10799F6DA202}" destId="{6A621D52-78EF-4AA9-9770-1142104A2204}" srcOrd="11" destOrd="0" presId="urn:microsoft.com/office/officeart/2005/8/layout/cycle6"/>
    <dgm:cxn modelId="{2A689ABC-3A61-43AE-B664-90838BAB6316}" type="presParOf" srcId="{A9D149E2-1E33-4509-B463-10799F6DA202}" destId="{C126969C-BBF2-4EDC-8DB1-790562E96F5C}" srcOrd="12" destOrd="0" presId="urn:microsoft.com/office/officeart/2005/8/layout/cycle6"/>
    <dgm:cxn modelId="{3F147932-30CF-4F45-AED0-C5EF138AAFAC}" type="presParOf" srcId="{A9D149E2-1E33-4509-B463-10799F6DA202}" destId="{92127369-4F75-48B7-86E0-79F1BDDE7D77}" srcOrd="13" destOrd="0" presId="urn:microsoft.com/office/officeart/2005/8/layout/cycle6"/>
    <dgm:cxn modelId="{BD08AD9D-BD1F-4B17-A430-243529411371}" type="presParOf" srcId="{A9D149E2-1E33-4509-B463-10799F6DA202}" destId="{8AFA80E5-85E4-4A1B-B201-49410D59316C}" srcOrd="14" destOrd="0" presId="urn:microsoft.com/office/officeart/2005/8/layout/cycle6"/>
    <dgm:cxn modelId="{5BD6E23E-2A76-4C59-97F4-F96A406E1617}" type="presParOf" srcId="{A9D149E2-1E33-4509-B463-10799F6DA202}" destId="{F79EA8F7-BDBE-4067-BD4F-FA1B6A053AC6}" srcOrd="15" destOrd="0" presId="urn:microsoft.com/office/officeart/2005/8/layout/cycle6"/>
    <dgm:cxn modelId="{4D367C0D-A198-453E-8F1F-410AE462BF19}" type="presParOf" srcId="{A9D149E2-1E33-4509-B463-10799F6DA202}" destId="{18160ACE-C2F6-408F-AEC6-C5F6CFA39363}" srcOrd="16" destOrd="0" presId="urn:microsoft.com/office/officeart/2005/8/layout/cycle6"/>
    <dgm:cxn modelId="{F901BD56-D803-44A5-9B35-1C298B936328}" type="presParOf" srcId="{A9D149E2-1E33-4509-B463-10799F6DA202}" destId="{5895C3DB-DCCE-4F78-8E94-087D3FEED0CD}"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E5A70-54F4-422C-B43B-533F4BA32E13}">
      <dsp:nvSpPr>
        <dsp:cNvPr id="0" name=""/>
        <dsp:cNvSpPr/>
      </dsp:nvSpPr>
      <dsp:spPr>
        <a:xfrm>
          <a:off x="0" y="2892334"/>
          <a:ext cx="4039344" cy="1896267"/>
        </a:xfrm>
        <a:prstGeom prst="rect">
          <a:avLst/>
        </a:prstGeom>
        <a:blipFill rotWithShape="0">
          <a:blip xmlns:r="http://schemas.openxmlformats.org/officeDocument/2006/relationships" r:embed="rId1"/>
          <a:stretch>
            <a:fillRect/>
          </a:stretch>
        </a:blipFill>
        <a:ln w="34925" cap="flat" cmpd="sng" algn="in">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s-MX" sz="1400" b="1" kern="1200" dirty="0">
            <a:solidFill>
              <a:schemeClr val="bg1"/>
            </a:solidFill>
            <a:latin typeface="Calabri"/>
          </a:endParaRPr>
        </a:p>
      </dsp:txBody>
      <dsp:txXfrm>
        <a:off x="0" y="2892334"/>
        <a:ext cx="4039344" cy="1896267"/>
      </dsp:txXfrm>
    </dsp:sp>
    <dsp:sp modelId="{8F6B41AD-0719-448A-9350-038515E88EA6}">
      <dsp:nvSpPr>
        <dsp:cNvPr id="0" name=""/>
        <dsp:cNvSpPr/>
      </dsp:nvSpPr>
      <dsp:spPr>
        <a:xfrm rot="10800000">
          <a:off x="0" y="110972"/>
          <a:ext cx="4039344" cy="2916459"/>
        </a:xfrm>
        <a:prstGeom prst="upArrowCallout">
          <a:avLst/>
        </a:prstGeom>
        <a:blipFill rotWithShape="0">
          <a:blip xmlns:r="http://schemas.openxmlformats.org/officeDocument/2006/relationships" r:embed="rId2"/>
          <a:stretch>
            <a:fillRect/>
          </a:stretch>
        </a:blipFill>
        <a:ln w="34925" cap="flat" cmpd="sng" algn="in">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endParaRPr lang="es-MX" sz="1400" kern="1200" dirty="0">
            <a:solidFill>
              <a:schemeClr val="bg1"/>
            </a:solidFill>
            <a:latin typeface="Calabri"/>
          </a:endParaRPr>
        </a:p>
      </dsp:txBody>
      <dsp:txXfrm rot="10800000">
        <a:off x="0" y="110972"/>
        <a:ext cx="4039344" cy="1895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9A437-9C33-40FC-9430-17F5AC7524B7}">
      <dsp:nvSpPr>
        <dsp:cNvPr id="0" name=""/>
        <dsp:cNvSpPr/>
      </dsp:nvSpPr>
      <dsp:spPr>
        <a:xfrm>
          <a:off x="0" y="2867032"/>
          <a:ext cx="4248472" cy="1882022"/>
        </a:xfrm>
        <a:prstGeom prst="rect">
          <a:avLst/>
        </a:prstGeom>
        <a:blipFill rotWithShape="0">
          <a:blip xmlns:r="http://schemas.openxmlformats.org/officeDocument/2006/relationships" r:embed="rId1"/>
          <a:stretch>
            <a:fillRect/>
          </a:stretch>
        </a:blipFill>
        <a:ln w="34925" cap="flat" cmpd="sng" algn="in">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s-MX" sz="1400" kern="1200" dirty="0">
            <a:solidFill>
              <a:schemeClr val="bg1"/>
            </a:solidFill>
            <a:latin typeface="Calabri"/>
          </a:endParaRPr>
        </a:p>
      </dsp:txBody>
      <dsp:txXfrm>
        <a:off x="0" y="2867032"/>
        <a:ext cx="4248472" cy="1882022"/>
      </dsp:txXfrm>
    </dsp:sp>
    <dsp:sp modelId="{9409BD1D-5A97-46B5-8783-5D6D1DFFD711}">
      <dsp:nvSpPr>
        <dsp:cNvPr id="0" name=""/>
        <dsp:cNvSpPr/>
      </dsp:nvSpPr>
      <dsp:spPr>
        <a:xfrm rot="10800000">
          <a:off x="0" y="235791"/>
          <a:ext cx="4248472" cy="2894550"/>
        </a:xfrm>
        <a:prstGeom prst="upArrowCallout">
          <a:avLst/>
        </a:prstGeom>
        <a:blipFill rotWithShape="0">
          <a:blip xmlns:r="http://schemas.openxmlformats.org/officeDocument/2006/relationships" r:embed="rId2"/>
          <a:stretch>
            <a:fillRect/>
          </a:stretch>
        </a:blipFill>
        <a:ln w="34925" cap="flat" cmpd="sng" algn="in">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endParaRPr lang="es-MX" sz="1400" kern="1200" dirty="0">
            <a:solidFill>
              <a:schemeClr val="bg1"/>
            </a:solidFill>
            <a:latin typeface="Calabri"/>
          </a:endParaRPr>
        </a:p>
      </dsp:txBody>
      <dsp:txXfrm rot="10800000">
        <a:off x="0" y="235791"/>
        <a:ext cx="4248472" cy="18807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5253F-2411-4B3A-B4E0-97E89D4CD8CC}" type="datetimeFigureOut">
              <a:rPr lang="es-MX" smtClean="0"/>
              <a:t>20/05/2021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8C6B8-E59A-42D2-BB81-AFD7E32842A3}" type="slidenum">
              <a:rPr lang="es-MX" smtClean="0"/>
              <a:t>‹Nº›</a:t>
            </a:fld>
            <a:endParaRPr lang="es-MX"/>
          </a:p>
        </p:txBody>
      </p:sp>
    </p:spTree>
    <p:extLst>
      <p:ext uri="{BB962C8B-B14F-4D97-AF65-F5344CB8AC3E}">
        <p14:creationId xmlns:p14="http://schemas.microsoft.com/office/powerpoint/2010/main" val="487063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Google Shape;1921;g9f809fcbe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2" name="Google Shape;1922;g9f809fcbe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43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latin typeface="Arial" pitchFamily="34" charset="0"/>
                <a:cs typeface="Arial" pitchFamily="34" charset="0"/>
              </a:rPr>
              <a:t>México fue el primer país que recibió una </a:t>
            </a:r>
          </a:p>
          <a:p>
            <a:r>
              <a:rPr lang="es-MX" dirty="0" smtClean="0">
                <a:latin typeface="Arial" pitchFamily="34" charset="0"/>
                <a:cs typeface="Arial" pitchFamily="34" charset="0"/>
              </a:rPr>
              <a:t>visita para investigación del Comité de la CEDAW.</a:t>
            </a:r>
          </a:p>
          <a:p>
            <a:r>
              <a:rPr lang="es-MX" dirty="0" smtClean="0">
                <a:latin typeface="Arial" pitchFamily="34" charset="0"/>
                <a:cs typeface="Arial" pitchFamily="34" charset="0"/>
              </a:rPr>
              <a:t>Ello ocurrió cuando organizaciones de la sociedad civil interpusieron una denuncia ante el Comité por la desaparición y muerte</a:t>
            </a:r>
          </a:p>
          <a:p>
            <a:r>
              <a:rPr lang="es-MX" dirty="0" smtClean="0">
                <a:latin typeface="Arial" pitchFamily="34" charset="0"/>
                <a:cs typeface="Arial" pitchFamily="34" charset="0"/>
              </a:rPr>
              <a:t>de mujeres en Ciudad Juárez, Chihuahua.</a:t>
            </a:r>
          </a:p>
          <a:p>
            <a:endParaRPr lang="es-MX" dirty="0" smtClean="0">
              <a:latin typeface="Arial" pitchFamily="34" charset="0"/>
              <a:cs typeface="Arial" pitchFamily="34" charset="0"/>
            </a:endParaRPr>
          </a:p>
          <a:p>
            <a:r>
              <a:rPr lang="es-MX" dirty="0" smtClean="0">
                <a:latin typeface="Arial" pitchFamily="34" charset="0"/>
                <a:cs typeface="Arial" pitchFamily="34" charset="0"/>
              </a:rPr>
              <a:t>Así, en octubre de 2003 dos expertas visitaron el país e  hicieron un informe con observaciones  y recomendaciones muy precisas, que fue entregado al gobierno mexicano en enero de 2004</a:t>
            </a:r>
            <a:endParaRPr lang="es-MX" dirty="0"/>
          </a:p>
        </p:txBody>
      </p:sp>
      <p:sp>
        <p:nvSpPr>
          <p:cNvPr id="4" name="Marcador de número de diapositiva 3"/>
          <p:cNvSpPr>
            <a:spLocks noGrp="1"/>
          </p:cNvSpPr>
          <p:nvPr>
            <p:ph type="sldNum" sz="quarter" idx="10"/>
          </p:nvPr>
        </p:nvSpPr>
        <p:spPr/>
        <p:txBody>
          <a:bodyPr/>
          <a:lstStyle/>
          <a:p>
            <a:fld id="{5FF8C6B8-E59A-42D2-BB81-AFD7E32842A3}" type="slidenum">
              <a:rPr lang="es-MX" smtClean="0"/>
              <a:t>35</a:t>
            </a:fld>
            <a:endParaRPr lang="es-MX"/>
          </a:p>
        </p:txBody>
      </p:sp>
    </p:spTree>
    <p:extLst>
      <p:ext uri="{BB962C8B-B14F-4D97-AF65-F5344CB8AC3E}">
        <p14:creationId xmlns:p14="http://schemas.microsoft.com/office/powerpoint/2010/main" val="198217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FF8C6B8-E59A-42D2-BB81-AFD7E32842A3}" type="slidenum">
              <a:rPr lang="es-MX" smtClean="0"/>
              <a:t>37</a:t>
            </a:fld>
            <a:endParaRPr lang="es-MX"/>
          </a:p>
        </p:txBody>
      </p:sp>
    </p:spTree>
    <p:extLst>
      <p:ext uri="{BB962C8B-B14F-4D97-AF65-F5344CB8AC3E}">
        <p14:creationId xmlns:p14="http://schemas.microsoft.com/office/powerpoint/2010/main" val="358240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987F37F-4D51-460C-B15A-39E665724F27}" type="datetimeFigureOut">
              <a:rPr lang="es-MX" smtClean="0"/>
              <a:t>20/05/2021</a:t>
            </a:fld>
            <a:endParaRPr lang="es-MX"/>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MX"/>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3E148D7-FEF0-41FC-BFFD-5FF5603F0527}" type="slidenum">
              <a:rPr lang="es-MX" smtClean="0"/>
              <a:t>‹Nº›</a:t>
            </a:fld>
            <a:endParaRPr lang="es-MX"/>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195351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87F37F-4D51-460C-B15A-39E665724F27}" type="datetimeFigureOut">
              <a:rPr lang="es-MX" smtClean="0"/>
              <a:t>20/05/2021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86459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87F37F-4D51-460C-B15A-39E665724F27}" type="datetimeFigureOut">
              <a:rPr lang="es-MX" smtClean="0"/>
              <a:t>20/05/2021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197615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987F37F-4D51-460C-B15A-39E665724F27}" type="datetimeFigureOut">
              <a:rPr lang="es-MX" smtClean="0"/>
              <a:t>20/05/2021</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76334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987F37F-4D51-460C-B15A-39E665724F27}" type="datetimeFigureOut">
              <a:rPr lang="es-MX" smtClean="0"/>
              <a:t>20/05/2021</a:t>
            </a:fld>
            <a:endParaRPr lang="es-MX"/>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MX"/>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3E148D7-FEF0-41FC-BFFD-5FF5603F0527}" type="slidenum">
              <a:rPr lang="es-MX" smtClean="0"/>
              <a:t>‹Nº›</a:t>
            </a:fld>
            <a:endParaRPr lang="es-MX"/>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454528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987F37F-4D51-460C-B15A-39E665724F27}" type="datetimeFigureOut">
              <a:rPr lang="es-MX" smtClean="0"/>
              <a:t>20/05/2021</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26713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987F37F-4D51-460C-B15A-39E665724F27}" type="datetimeFigureOut">
              <a:rPr lang="es-MX" smtClean="0"/>
              <a:t>20/05/2021</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337525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987F37F-4D51-460C-B15A-39E665724F27}" type="datetimeFigureOut">
              <a:rPr lang="es-MX" smtClean="0"/>
              <a:t>20/05/2021</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51996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7F37F-4D51-460C-B15A-39E665724F27}" type="datetimeFigureOut">
              <a:rPr lang="es-MX" smtClean="0"/>
              <a:t>20/05/2021</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3E148D7-FEF0-41FC-BFFD-5FF5603F0527}" type="slidenum">
              <a:rPr lang="es-MX" smtClean="0"/>
              <a:t>‹Nº›</a:t>
            </a:fld>
            <a:endParaRPr lang="es-MX"/>
          </a:p>
        </p:txBody>
      </p:sp>
    </p:spTree>
    <p:extLst>
      <p:ext uri="{BB962C8B-B14F-4D97-AF65-F5344CB8AC3E}">
        <p14:creationId xmlns:p14="http://schemas.microsoft.com/office/powerpoint/2010/main" val="98453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987F37F-4D51-460C-B15A-39E665724F27}" type="datetimeFigureOut">
              <a:rPr lang="es-MX" smtClean="0"/>
              <a:t>20/05/2021</a:t>
            </a:fld>
            <a:endParaRPr lang="es-MX"/>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MX"/>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3E148D7-FEF0-41FC-BFFD-5FF5603F0527}" type="slidenum">
              <a:rPr lang="es-MX" smtClean="0"/>
              <a:t>‹Nº›</a:t>
            </a:fld>
            <a:endParaRPr lang="es-MX"/>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030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987F37F-4D51-460C-B15A-39E665724F27}" type="datetimeFigureOut">
              <a:rPr lang="es-MX" smtClean="0"/>
              <a:t>20/05/2021</a:t>
            </a:fld>
            <a:endParaRPr lang="es-MX"/>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MX"/>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3E148D7-FEF0-41FC-BFFD-5FF5603F0527}" type="slidenum">
              <a:rPr lang="es-MX" smtClean="0"/>
              <a:t>‹Nº›</a:t>
            </a:fld>
            <a:endParaRPr lang="es-MX"/>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3074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987F37F-4D51-460C-B15A-39E665724F27}" type="datetimeFigureOut">
              <a:rPr lang="es-MX" smtClean="0"/>
              <a:t>20/05/2021</a:t>
            </a:fld>
            <a:endParaRPr lang="es-MX"/>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MX"/>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3E148D7-FEF0-41FC-BFFD-5FF5603F0527}" type="slidenum">
              <a:rPr lang="es-MX" smtClean="0"/>
              <a:t>‹Nº›</a:t>
            </a:fld>
            <a:endParaRPr lang="es-MX"/>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335403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mx/url?sa=i&amp;rct=j&amp;q=&amp;esrc=s&amp;source=images&amp;cd=&amp;cad=rja&amp;uact=8&amp;ved=&amp;url=http://unadocenade.com/una-docena-de-ejemplos-del-uso-sexista-del-lenguaje/&amp;ei=YNsQVe7iHIXFggSf7YOoBw&amp;bvm=bv.89184060,d.eXY&amp;psig=AFQjCNEK4C3NaJ2Vesv01M_ZgW6ngydXDQ&amp;ust=1427254496897516"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ndos power point - Ma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446" y="-1"/>
            <a:ext cx="10644554" cy="685675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6271" y="450167"/>
            <a:ext cx="8285871" cy="5632311"/>
          </a:xfrm>
          <a:prstGeom prst="rect">
            <a:avLst/>
          </a:prstGeom>
          <a:noFill/>
        </p:spPr>
        <p:txBody>
          <a:bodyPr wrap="square" rtlCol="0">
            <a:spAutoFit/>
          </a:bodyPr>
          <a:lstStyle/>
          <a:p>
            <a:pPr algn="ctr"/>
            <a:r>
              <a:rPr lang="es-MX" sz="7200" b="1" dirty="0" smtClean="0">
                <a:latin typeface="Century Gothic" panose="020B0502020202020204" pitchFamily="34" charset="0"/>
              </a:rPr>
              <a:t>DERECHOS HUMANOS </a:t>
            </a:r>
          </a:p>
          <a:p>
            <a:pPr algn="ctr"/>
            <a:endParaRPr lang="es-MX" sz="7200" b="1" dirty="0">
              <a:latin typeface="Century Gothic" panose="020B0502020202020204" pitchFamily="34" charset="0"/>
            </a:endParaRPr>
          </a:p>
          <a:p>
            <a:pPr algn="ctr"/>
            <a:r>
              <a:rPr lang="es-MX" sz="7200" b="1" dirty="0" smtClean="0">
                <a:latin typeface="Century Gothic" panose="020B0502020202020204" pitchFamily="34" charset="0"/>
              </a:rPr>
              <a:t>     Y </a:t>
            </a:r>
            <a:r>
              <a:rPr lang="es-MX" sz="7200" b="1" dirty="0">
                <a:latin typeface="Century Gothic" panose="020B0502020202020204" pitchFamily="34" charset="0"/>
              </a:rPr>
              <a:t>PERSPECTIVA DE GÉNERO</a:t>
            </a:r>
          </a:p>
        </p:txBody>
      </p:sp>
    </p:spTree>
    <p:extLst>
      <p:ext uri="{BB962C8B-B14F-4D97-AF65-F5344CB8AC3E}">
        <p14:creationId xmlns:p14="http://schemas.microsoft.com/office/powerpoint/2010/main" val="1332693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001" y="124850"/>
            <a:ext cx="10940048" cy="6144177"/>
          </a:xfrm>
          <a:prstGeom prst="rect">
            <a:avLst/>
          </a:prstGeom>
        </p:spPr>
      </p:pic>
    </p:spTree>
    <p:extLst>
      <p:ext uri="{BB962C8B-B14F-4D97-AF65-F5344CB8AC3E}">
        <p14:creationId xmlns:p14="http://schemas.microsoft.com/office/powerpoint/2010/main" val="659694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593" y="239151"/>
            <a:ext cx="10661905" cy="540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7 Rectángulo"/>
          <p:cNvSpPr/>
          <p:nvPr/>
        </p:nvSpPr>
        <p:spPr>
          <a:xfrm>
            <a:off x="7449501" y="6396335"/>
            <a:ext cx="4644008" cy="461665"/>
          </a:xfrm>
          <a:prstGeom prst="rect">
            <a:avLst/>
          </a:prstGeom>
        </p:spPr>
        <p:txBody>
          <a:bodyPr wrap="square">
            <a:spAutoFit/>
          </a:bodyPr>
          <a:lstStyle/>
          <a:p>
            <a:pPr algn="just"/>
            <a:r>
              <a:rPr lang="es-ES" sz="800" b="1" dirty="0">
                <a:latin typeface="Calabri"/>
              </a:rPr>
              <a:t>Fuente</a:t>
            </a:r>
            <a:r>
              <a:rPr lang="es-ES" sz="800" dirty="0">
                <a:latin typeface="Calabri"/>
              </a:rPr>
              <a:t>: </a:t>
            </a:r>
            <a:r>
              <a:rPr lang="es-ES" sz="800" dirty="0" smtClean="0">
                <a:latin typeface="Calabri"/>
              </a:rPr>
              <a:t>Elaboración Mtro. Ricardo Soto Ramírez </a:t>
            </a:r>
            <a:r>
              <a:rPr lang="es-ES" sz="800" dirty="0">
                <a:latin typeface="Calabri"/>
              </a:rPr>
              <a:t>a partir de Guzmán, G. (2010) Construyendo la herramienta perspectiva de género: como portar lentes nuevos. México: Universidad Iberoamericana, A.C.</a:t>
            </a:r>
            <a:endParaRPr lang="es-MX" sz="800" dirty="0">
              <a:latin typeface="Calabri"/>
            </a:endParaRPr>
          </a:p>
        </p:txBody>
      </p:sp>
    </p:spTree>
    <p:extLst>
      <p:ext uri="{BB962C8B-B14F-4D97-AF65-F5344CB8AC3E}">
        <p14:creationId xmlns:p14="http://schemas.microsoft.com/office/powerpoint/2010/main" val="2446482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796282" y="446413"/>
            <a:ext cx="8987464" cy="6155608"/>
            <a:chOff x="-74722" y="333872"/>
            <a:chExt cx="8987464" cy="6155608"/>
          </a:xfrm>
        </p:grpSpPr>
        <p:sp>
          <p:nvSpPr>
            <p:cNvPr id="3" name="Rectangle 2"/>
            <p:cNvSpPr>
              <a:spLocks noChangeArrowheads="1"/>
            </p:cNvSpPr>
            <p:nvPr/>
          </p:nvSpPr>
          <p:spPr bwMode="auto">
            <a:xfrm>
              <a:off x="3043238" y="936625"/>
              <a:ext cx="16668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41" tIns="41070" rIns="82141" bIns="41070" anchor="ctr">
              <a:spAutoFit/>
            </a:bodyPr>
            <a:lstStyle>
              <a:lvl1pPr defTabSz="820738">
                <a:defRPr>
                  <a:solidFill>
                    <a:schemeClr val="tx1"/>
                  </a:solidFill>
                  <a:latin typeface="Arial" charset="0"/>
                  <a:cs typeface="Arial" charset="0"/>
                </a:defRPr>
              </a:lvl1pPr>
              <a:lvl2pPr marL="742950" indent="-285750" defTabSz="820738">
                <a:defRPr>
                  <a:solidFill>
                    <a:schemeClr val="tx1"/>
                  </a:solidFill>
                  <a:latin typeface="Arial" charset="0"/>
                  <a:cs typeface="Arial" charset="0"/>
                </a:defRPr>
              </a:lvl2pPr>
              <a:lvl3pPr marL="1143000" indent="-228600" defTabSz="820738">
                <a:defRPr>
                  <a:solidFill>
                    <a:schemeClr val="tx1"/>
                  </a:solidFill>
                  <a:latin typeface="Arial" charset="0"/>
                  <a:cs typeface="Arial" charset="0"/>
                </a:defRPr>
              </a:lvl3pPr>
              <a:lvl4pPr marL="1600200" indent="-228600" defTabSz="820738">
                <a:defRPr>
                  <a:solidFill>
                    <a:schemeClr val="tx1"/>
                  </a:solidFill>
                  <a:latin typeface="Arial" charset="0"/>
                  <a:cs typeface="Arial" charset="0"/>
                </a:defRPr>
              </a:lvl4pPr>
              <a:lvl5pPr marL="2057400" indent="-228600" defTabSz="820738">
                <a:defRPr>
                  <a:solidFill>
                    <a:schemeClr val="tx1"/>
                  </a:solidFill>
                  <a:latin typeface="Arial" charset="0"/>
                  <a:cs typeface="Arial" charset="0"/>
                </a:defRPr>
              </a:lvl5pPr>
              <a:lvl6pPr marL="2514600" indent="-228600" defTabSz="820738" eaLnBrk="0" fontAlgn="base" hangingPunct="0">
                <a:spcBef>
                  <a:spcPct val="0"/>
                </a:spcBef>
                <a:spcAft>
                  <a:spcPct val="0"/>
                </a:spcAft>
                <a:defRPr>
                  <a:solidFill>
                    <a:schemeClr val="tx1"/>
                  </a:solidFill>
                  <a:latin typeface="Arial" charset="0"/>
                  <a:cs typeface="Arial" charset="0"/>
                </a:defRPr>
              </a:lvl6pPr>
              <a:lvl7pPr marL="2971800" indent="-228600" defTabSz="820738" eaLnBrk="0" fontAlgn="base" hangingPunct="0">
                <a:spcBef>
                  <a:spcPct val="0"/>
                </a:spcBef>
                <a:spcAft>
                  <a:spcPct val="0"/>
                </a:spcAft>
                <a:defRPr>
                  <a:solidFill>
                    <a:schemeClr val="tx1"/>
                  </a:solidFill>
                  <a:latin typeface="Arial" charset="0"/>
                  <a:cs typeface="Arial" charset="0"/>
                </a:defRPr>
              </a:lvl7pPr>
              <a:lvl8pPr marL="3429000" indent="-228600" defTabSz="820738" eaLnBrk="0" fontAlgn="base" hangingPunct="0">
                <a:spcBef>
                  <a:spcPct val="0"/>
                </a:spcBef>
                <a:spcAft>
                  <a:spcPct val="0"/>
                </a:spcAft>
                <a:defRPr>
                  <a:solidFill>
                    <a:schemeClr val="tx1"/>
                  </a:solidFill>
                  <a:latin typeface="Arial" charset="0"/>
                  <a:cs typeface="Arial" charset="0"/>
                </a:defRPr>
              </a:lvl8pPr>
              <a:lvl9pPr marL="3886200" indent="-228600" defTabSz="820738" eaLnBrk="0" fontAlgn="base" hangingPunct="0">
                <a:spcBef>
                  <a:spcPct val="0"/>
                </a:spcBef>
                <a:spcAft>
                  <a:spcPct val="0"/>
                </a:spcAft>
                <a:defRPr>
                  <a:solidFill>
                    <a:schemeClr val="tx1"/>
                  </a:solidFill>
                  <a:latin typeface="Arial" charset="0"/>
                  <a:cs typeface="Arial" charset="0"/>
                </a:defRPr>
              </a:lvl9pPr>
            </a:lstStyle>
            <a:p>
              <a:pPr eaLnBrk="1" hangingPunct="1"/>
              <a:r>
                <a:rPr lang="es-MX" altLang="es-MX" sz="1600"/>
                <a:t/>
              </a:r>
              <a:br>
                <a:rPr lang="es-MX" altLang="es-MX" sz="1600"/>
              </a:br>
              <a:endParaRPr lang="es-MX" altLang="es-MX" sz="1600"/>
            </a:p>
          </p:txBody>
        </p:sp>
        <p:sp>
          <p:nvSpPr>
            <p:cNvPr id="4" name="Rectangle 3"/>
            <p:cNvSpPr txBox="1">
              <a:spLocks noChangeArrowheads="1"/>
            </p:cNvSpPr>
            <p:nvPr/>
          </p:nvSpPr>
          <p:spPr bwMode="auto">
            <a:xfrm>
              <a:off x="445720" y="440618"/>
              <a:ext cx="8207375" cy="525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50000"/>
                </a:spcBef>
                <a:defRPr>
                  <a:solidFill>
                    <a:schemeClr val="tx1"/>
                  </a:solidFill>
                  <a:latin typeface="Calibri" pitchFamily="34" charset="0"/>
                </a:defRPr>
              </a:lvl1pPr>
              <a:lvl2pPr marL="742950" indent="-285750" eaLnBrk="0" hangingPunct="0">
                <a:spcBef>
                  <a:spcPct val="50000"/>
                </a:spcBef>
                <a:defRPr>
                  <a:solidFill>
                    <a:schemeClr val="tx1"/>
                  </a:solidFill>
                  <a:latin typeface="Calibri" pitchFamily="34" charset="0"/>
                </a:defRPr>
              </a:lvl2pPr>
              <a:lvl3pPr marL="1143000" indent="-228600" eaLnBrk="0" hangingPunct="0">
                <a:spcBef>
                  <a:spcPct val="50000"/>
                </a:spcBef>
                <a:defRPr>
                  <a:solidFill>
                    <a:schemeClr val="tx1"/>
                  </a:solidFill>
                  <a:latin typeface="Calibri" pitchFamily="34" charset="0"/>
                </a:defRPr>
              </a:lvl3pPr>
              <a:lvl4pPr marL="1600200" indent="-228600" eaLnBrk="0" hangingPunct="0">
                <a:spcBef>
                  <a:spcPct val="50000"/>
                </a:spcBef>
                <a:defRPr>
                  <a:solidFill>
                    <a:schemeClr val="tx1"/>
                  </a:solidFill>
                  <a:latin typeface="Calibri" pitchFamily="34" charset="0"/>
                </a:defRPr>
              </a:lvl4pPr>
              <a:lvl5pPr marL="2057400" indent="-228600" eaLnBrk="0" hangingPunct="0">
                <a:spcBef>
                  <a:spcPct val="50000"/>
                </a:spcBef>
                <a:defRPr>
                  <a:solidFill>
                    <a:schemeClr val="tx1"/>
                  </a:solidFill>
                  <a:latin typeface="Calibri" pitchFamily="34" charset="0"/>
                </a:defRPr>
              </a:lvl5pPr>
              <a:lvl6pPr marL="2514600" indent="-228600" eaLnBrk="0" fontAlgn="base" hangingPunct="0">
                <a:spcBef>
                  <a:spcPct val="50000"/>
                </a:spcBef>
                <a:spcAft>
                  <a:spcPct val="0"/>
                </a:spcAft>
                <a:defRPr>
                  <a:solidFill>
                    <a:schemeClr val="tx1"/>
                  </a:solidFill>
                  <a:latin typeface="Calibri" pitchFamily="34" charset="0"/>
                </a:defRPr>
              </a:lvl6pPr>
              <a:lvl7pPr marL="2971800" indent="-228600" eaLnBrk="0" fontAlgn="base" hangingPunct="0">
                <a:spcBef>
                  <a:spcPct val="50000"/>
                </a:spcBef>
                <a:spcAft>
                  <a:spcPct val="0"/>
                </a:spcAft>
                <a:defRPr>
                  <a:solidFill>
                    <a:schemeClr val="tx1"/>
                  </a:solidFill>
                  <a:latin typeface="Calibri" pitchFamily="34" charset="0"/>
                </a:defRPr>
              </a:lvl7pPr>
              <a:lvl8pPr marL="3429000" indent="-228600" eaLnBrk="0" fontAlgn="base" hangingPunct="0">
                <a:spcBef>
                  <a:spcPct val="50000"/>
                </a:spcBef>
                <a:spcAft>
                  <a:spcPct val="0"/>
                </a:spcAft>
                <a:defRPr>
                  <a:solidFill>
                    <a:schemeClr val="tx1"/>
                  </a:solidFill>
                  <a:latin typeface="Calibri" pitchFamily="34" charset="0"/>
                </a:defRPr>
              </a:lvl8pPr>
              <a:lvl9pPr marL="3886200" indent="-228600" eaLnBrk="0" fontAlgn="base" hangingPunct="0">
                <a:spcBef>
                  <a:spcPct val="50000"/>
                </a:spcBef>
                <a:spcAft>
                  <a:spcPct val="0"/>
                </a:spcAft>
                <a:defRPr>
                  <a:solidFill>
                    <a:schemeClr val="tx1"/>
                  </a:solidFill>
                  <a:latin typeface="Calibri" pitchFamily="34" charset="0"/>
                </a:defRPr>
              </a:lvl9pPr>
            </a:lstStyle>
            <a:p>
              <a:pPr algn="just" eaLnBrk="1" hangingPunct="1">
                <a:spcBef>
                  <a:spcPct val="20000"/>
                </a:spcBef>
              </a:pPr>
              <a:endParaRPr lang="es-MX" altLang="es-MX" sz="2800" dirty="0">
                <a:solidFill>
                  <a:srgbClr val="660033"/>
                </a:solidFill>
              </a:endParaRPr>
            </a:p>
            <a:p>
              <a:pPr algn="just" eaLnBrk="1" hangingPunct="1">
                <a:spcBef>
                  <a:spcPct val="20000"/>
                </a:spcBef>
              </a:pPr>
              <a:endParaRPr lang="es-MX" altLang="es-MX" sz="2800" dirty="0">
                <a:solidFill>
                  <a:srgbClr val="660033"/>
                </a:solidFill>
              </a:endParaRPr>
            </a:p>
            <a:p>
              <a:pPr algn="just" eaLnBrk="1" hangingPunct="1">
                <a:spcBef>
                  <a:spcPct val="0"/>
                </a:spcBef>
              </a:pPr>
              <a:endParaRPr lang="es-ES" altLang="es-MX" sz="2800" dirty="0"/>
            </a:p>
          </p:txBody>
        </p:sp>
        <p:sp>
          <p:nvSpPr>
            <p:cNvPr id="5" name="Rectangle 2"/>
            <p:cNvSpPr>
              <a:spLocks noChangeArrowheads="1"/>
            </p:cNvSpPr>
            <p:nvPr/>
          </p:nvSpPr>
          <p:spPr bwMode="auto">
            <a:xfrm>
              <a:off x="730784" y="333872"/>
              <a:ext cx="770485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MX" sz="2000" b="1" i="0" u="none" strike="noStrike" cap="none" normalizeH="0" baseline="0" dirty="0" smtClean="0">
                  <a:ln>
                    <a:noFill/>
                  </a:ln>
                  <a:solidFill>
                    <a:schemeClr val="tx1"/>
                  </a:solidFill>
                  <a:effectLst/>
                  <a:latin typeface="+mj-lt"/>
                  <a:ea typeface="Times New Roman" pitchFamily="18" charset="0"/>
                  <a:cs typeface="Arial" pitchFamily="34" charset="0"/>
                </a:rPr>
                <a:t>Construcción social a partir de diferencia sexual en hombres y mujeres</a:t>
              </a:r>
              <a:endParaRPr kumimoji="0" lang="es-MX" altLang="es-MX" sz="2000" b="0" i="0" u="none" strike="noStrike" cap="none" normalizeH="0" baseline="0" dirty="0" smtClean="0">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1400" b="0" i="0" u="none" strike="noStrike" cap="none" normalizeH="0" baseline="0" dirty="0" smtClean="0">
                <a:ln>
                  <a:noFill/>
                </a:ln>
                <a:solidFill>
                  <a:schemeClr val="tx1"/>
                </a:solidFill>
                <a:effectLst/>
                <a:latin typeface="+mj-lt"/>
                <a:cs typeface="Arial" pitchFamily="34" charset="0"/>
              </a:endParaRPr>
            </a:p>
          </p:txBody>
        </p:sp>
        <p:graphicFrame>
          <p:nvGraphicFramePr>
            <p:cNvPr id="6" name="10 Diagrama"/>
            <p:cNvGraphicFramePr/>
            <p:nvPr>
              <p:extLst>
                <p:ext uri="{D42A27DB-BD31-4B8C-83A1-F6EECF244321}">
                  <p14:modId xmlns:p14="http://schemas.microsoft.com/office/powerpoint/2010/main" val="4286713910"/>
                </p:ext>
              </p:extLst>
            </p:nvPr>
          </p:nvGraphicFramePr>
          <p:xfrm>
            <a:off x="527826" y="741468"/>
            <a:ext cx="4039344" cy="4788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11 Diagrama"/>
            <p:cNvGraphicFramePr/>
            <p:nvPr>
              <p:extLst>
                <p:ext uri="{D42A27DB-BD31-4B8C-83A1-F6EECF244321}">
                  <p14:modId xmlns:p14="http://schemas.microsoft.com/office/powerpoint/2010/main" val="3149856893"/>
                </p:ext>
              </p:extLst>
            </p:nvPr>
          </p:nvGraphicFramePr>
          <p:xfrm>
            <a:off x="4664270" y="700845"/>
            <a:ext cx="4248472" cy="47526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1 Abrir llave"/>
            <p:cNvSpPr/>
            <p:nvPr/>
          </p:nvSpPr>
          <p:spPr>
            <a:xfrm>
              <a:off x="297916" y="614294"/>
              <a:ext cx="157912" cy="263555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9" name="2 Abrir llave"/>
            <p:cNvSpPr/>
            <p:nvPr/>
          </p:nvSpPr>
          <p:spPr>
            <a:xfrm>
              <a:off x="366608" y="4005064"/>
              <a:ext cx="161218" cy="216024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10" name="4 CuadroTexto"/>
            <p:cNvSpPr txBox="1"/>
            <p:nvPr/>
          </p:nvSpPr>
          <p:spPr>
            <a:xfrm rot="16200000">
              <a:off x="-303310" y="1701763"/>
              <a:ext cx="864096" cy="369332"/>
            </a:xfrm>
            <a:prstGeom prst="rect">
              <a:avLst/>
            </a:prstGeom>
            <a:noFill/>
          </p:spPr>
          <p:txBody>
            <a:bodyPr wrap="square" rtlCol="0">
              <a:spAutoFit/>
            </a:bodyPr>
            <a:lstStyle/>
            <a:p>
              <a:r>
                <a:rPr lang="es-MX" dirty="0" smtClean="0"/>
                <a:t>sexo</a:t>
              </a:r>
              <a:endParaRPr lang="es-MX" dirty="0"/>
            </a:p>
          </p:txBody>
        </p:sp>
        <p:sp>
          <p:nvSpPr>
            <p:cNvPr id="11" name="15 CuadroTexto"/>
            <p:cNvSpPr txBox="1"/>
            <p:nvPr/>
          </p:nvSpPr>
          <p:spPr>
            <a:xfrm rot="16200000">
              <a:off x="-394113" y="5008579"/>
              <a:ext cx="1008113" cy="369332"/>
            </a:xfrm>
            <a:prstGeom prst="rect">
              <a:avLst/>
            </a:prstGeom>
            <a:noFill/>
          </p:spPr>
          <p:txBody>
            <a:bodyPr wrap="square" rtlCol="0">
              <a:spAutoFit/>
            </a:bodyPr>
            <a:lstStyle/>
            <a:p>
              <a:r>
                <a:rPr lang="es-MX" dirty="0" smtClean="0"/>
                <a:t>género</a:t>
              </a:r>
              <a:endParaRPr lang="es-MX" dirty="0"/>
            </a:p>
          </p:txBody>
        </p:sp>
        <p:sp>
          <p:nvSpPr>
            <p:cNvPr id="12" name="CuadroTexto 11"/>
            <p:cNvSpPr txBox="1"/>
            <p:nvPr/>
          </p:nvSpPr>
          <p:spPr>
            <a:xfrm>
              <a:off x="700776" y="1118148"/>
              <a:ext cx="1760245" cy="1200329"/>
            </a:xfrm>
            <a:prstGeom prst="rect">
              <a:avLst/>
            </a:prstGeom>
            <a:noFill/>
          </p:spPr>
          <p:txBody>
            <a:bodyPr wrap="square" rtlCol="0">
              <a:spAutoFit/>
            </a:bodyPr>
            <a:lstStyle/>
            <a:p>
              <a:pPr lvl="0" algn="ctr"/>
              <a:r>
                <a:rPr lang="es-MX" sz="1200" dirty="0">
                  <a:solidFill>
                    <a:schemeClr val="tx2">
                      <a:lumMod val="40000"/>
                      <a:lumOff val="60000"/>
                    </a:schemeClr>
                  </a:solidFill>
                  <a:latin typeface="Calabri"/>
                </a:rPr>
                <a:t>Sólo los </a:t>
              </a:r>
              <a:r>
                <a:rPr lang="es-MX" sz="1200" b="1" dirty="0">
                  <a:solidFill>
                    <a:schemeClr val="tx2">
                      <a:lumMod val="40000"/>
                      <a:lumOff val="60000"/>
                    </a:schemeClr>
                  </a:solidFill>
                  <a:latin typeface="Calabri"/>
                </a:rPr>
                <a:t>hombres</a:t>
              </a:r>
              <a:r>
                <a:rPr lang="es-MX" sz="1200" dirty="0">
                  <a:solidFill>
                    <a:schemeClr val="tx2">
                      <a:lumMod val="40000"/>
                      <a:lumOff val="60000"/>
                    </a:schemeClr>
                  </a:solidFill>
                  <a:latin typeface="Calabri"/>
                </a:rPr>
                <a:t> tienen la capacidad de producir espermatozoides, se interpreta que los hombres </a:t>
              </a:r>
              <a:r>
                <a:rPr lang="es-MX" sz="1200" b="1" dirty="0" smtClean="0">
                  <a:solidFill>
                    <a:schemeClr val="tx2">
                      <a:lumMod val="40000"/>
                      <a:lumOff val="60000"/>
                    </a:schemeClr>
                  </a:solidFill>
                  <a:latin typeface="Calabri"/>
                </a:rPr>
                <a:t>fecundan.</a:t>
              </a:r>
              <a:endParaRPr lang="es-MX" sz="1200" dirty="0">
                <a:solidFill>
                  <a:schemeClr val="tx2">
                    <a:lumMod val="40000"/>
                    <a:lumOff val="60000"/>
                  </a:schemeClr>
                </a:solidFill>
                <a:latin typeface="Calabri"/>
              </a:endParaRPr>
            </a:p>
          </p:txBody>
        </p:sp>
        <p:sp>
          <p:nvSpPr>
            <p:cNvPr id="13" name="CuadroTexto 12"/>
            <p:cNvSpPr txBox="1"/>
            <p:nvPr/>
          </p:nvSpPr>
          <p:spPr>
            <a:xfrm>
              <a:off x="5203544" y="487760"/>
              <a:ext cx="3528663" cy="461665"/>
            </a:xfrm>
            <a:prstGeom prst="rect">
              <a:avLst/>
            </a:prstGeom>
            <a:noFill/>
          </p:spPr>
          <p:txBody>
            <a:bodyPr wrap="square" rtlCol="0">
              <a:spAutoFit/>
            </a:bodyPr>
            <a:lstStyle/>
            <a:p>
              <a:pPr lvl="0" algn="ctr"/>
              <a:r>
                <a:rPr lang="es-MX" sz="1200" dirty="0">
                  <a:solidFill>
                    <a:schemeClr val="accent1">
                      <a:lumMod val="75000"/>
                    </a:schemeClr>
                  </a:solidFill>
                  <a:latin typeface="Calabri"/>
                </a:rPr>
                <a:t>Sólo las </a:t>
              </a:r>
              <a:r>
                <a:rPr lang="es-MX" sz="1200" b="1" dirty="0">
                  <a:solidFill>
                    <a:schemeClr val="accent1">
                      <a:lumMod val="75000"/>
                    </a:schemeClr>
                  </a:solidFill>
                  <a:latin typeface="Calabri"/>
                </a:rPr>
                <a:t>mujeres</a:t>
              </a:r>
              <a:r>
                <a:rPr lang="es-MX" sz="1200" dirty="0">
                  <a:solidFill>
                    <a:schemeClr val="accent1">
                      <a:lumMod val="75000"/>
                    </a:schemeClr>
                  </a:solidFill>
                  <a:latin typeface="Calabri"/>
                </a:rPr>
                <a:t> tienen útero o matriz, se interpreta que las mujeres son las que </a:t>
              </a:r>
              <a:r>
                <a:rPr lang="es-MX" sz="1200" b="1" dirty="0" smtClean="0">
                  <a:solidFill>
                    <a:schemeClr val="accent1">
                      <a:lumMod val="75000"/>
                    </a:schemeClr>
                  </a:solidFill>
                  <a:latin typeface="Calabri"/>
                </a:rPr>
                <a:t>conciben</a:t>
              </a:r>
              <a:r>
                <a:rPr lang="es-MX" sz="1200" b="1" dirty="0" smtClean="0">
                  <a:solidFill>
                    <a:schemeClr val="bg1"/>
                  </a:solidFill>
                  <a:latin typeface="Calabri"/>
                </a:rPr>
                <a:t>.</a:t>
              </a:r>
              <a:endParaRPr lang="es-MX" sz="1200" dirty="0">
                <a:solidFill>
                  <a:schemeClr val="bg1"/>
                </a:solidFill>
                <a:latin typeface="Calabri"/>
              </a:endParaRPr>
            </a:p>
          </p:txBody>
        </p:sp>
        <p:sp>
          <p:nvSpPr>
            <p:cNvPr id="14" name="CuadroTexto 13"/>
            <p:cNvSpPr txBox="1"/>
            <p:nvPr/>
          </p:nvSpPr>
          <p:spPr>
            <a:xfrm>
              <a:off x="863740" y="5658483"/>
              <a:ext cx="3194561" cy="830997"/>
            </a:xfrm>
            <a:prstGeom prst="rect">
              <a:avLst/>
            </a:prstGeom>
            <a:noFill/>
          </p:spPr>
          <p:txBody>
            <a:bodyPr wrap="square" rtlCol="0">
              <a:spAutoFit/>
            </a:bodyPr>
            <a:lstStyle/>
            <a:p>
              <a:pPr lvl="0" algn="just"/>
              <a:r>
                <a:rPr lang="es-MX" sz="1200" dirty="0">
                  <a:latin typeface="Calabri"/>
                </a:rPr>
                <a:t>Se construye socialmente que los hombres son los que deben </a:t>
              </a:r>
              <a:r>
                <a:rPr lang="es-MX" sz="1200" b="1" dirty="0">
                  <a:latin typeface="Calabri"/>
                </a:rPr>
                <a:t>proveer</a:t>
              </a:r>
              <a:r>
                <a:rPr lang="es-MX" sz="1200" dirty="0">
                  <a:latin typeface="Calabri"/>
                </a:rPr>
                <a:t> el gasto familiar, es decir, como mandato de masculinidad </a:t>
              </a:r>
              <a:r>
                <a:rPr lang="es-MX" sz="1200" dirty="0">
                  <a:solidFill>
                    <a:schemeClr val="bg1"/>
                  </a:solidFill>
                  <a:latin typeface="Calabri"/>
                </a:rPr>
                <a:t>deben de ser </a:t>
              </a:r>
              <a:r>
                <a:rPr lang="es-MX" sz="1200" b="1" dirty="0" smtClean="0">
                  <a:solidFill>
                    <a:schemeClr val="bg1"/>
                  </a:solidFill>
                  <a:latin typeface="Calabri"/>
                </a:rPr>
                <a:t>productivos</a:t>
              </a:r>
              <a:endParaRPr lang="es-MX" sz="1200" b="1" dirty="0">
                <a:solidFill>
                  <a:schemeClr val="bg1"/>
                </a:solidFill>
                <a:latin typeface="Calabri"/>
              </a:endParaRPr>
            </a:p>
          </p:txBody>
        </p:sp>
        <p:sp>
          <p:nvSpPr>
            <p:cNvPr id="15" name="CuadroTexto 14"/>
            <p:cNvSpPr txBox="1"/>
            <p:nvPr/>
          </p:nvSpPr>
          <p:spPr>
            <a:xfrm>
              <a:off x="4394215" y="5546759"/>
              <a:ext cx="4518527" cy="834569"/>
            </a:xfrm>
            <a:prstGeom prst="rect">
              <a:avLst/>
            </a:prstGeom>
            <a:noFill/>
          </p:spPr>
          <p:txBody>
            <a:bodyPr wrap="square" rtlCol="0">
              <a:spAutoFit/>
            </a:bodyPr>
            <a:lstStyle/>
            <a:p>
              <a:pPr lvl="0" algn="just"/>
              <a:r>
                <a:rPr lang="es-MX" sz="1200" dirty="0">
                  <a:solidFill>
                    <a:schemeClr val="tx2">
                      <a:lumMod val="75000"/>
                    </a:schemeClr>
                  </a:solidFill>
                  <a:latin typeface="Calabri"/>
                </a:rPr>
                <a:t>Se construye socialmente que </a:t>
              </a:r>
              <a:r>
                <a:rPr lang="es-MX" sz="1200" dirty="0">
                  <a:solidFill>
                    <a:schemeClr val="bg1"/>
                  </a:solidFill>
                  <a:latin typeface="Calabri"/>
                </a:rPr>
                <a:t>las</a:t>
              </a:r>
              <a:r>
                <a:rPr lang="es-MX" sz="1200" dirty="0">
                  <a:solidFill>
                    <a:schemeClr val="tx2">
                      <a:lumMod val="75000"/>
                    </a:schemeClr>
                  </a:solidFill>
                  <a:latin typeface="Calabri"/>
                </a:rPr>
                <a:t> mujeres son las responsables de las tareas </a:t>
              </a:r>
              <a:r>
                <a:rPr lang="es-MX" sz="1200" b="1" dirty="0">
                  <a:solidFill>
                    <a:schemeClr val="tx2">
                      <a:lumMod val="75000"/>
                    </a:schemeClr>
                  </a:solidFill>
                  <a:latin typeface="Calabri"/>
                </a:rPr>
                <a:t>domésticas</a:t>
              </a:r>
              <a:r>
                <a:rPr lang="es-MX" sz="1200" dirty="0">
                  <a:solidFill>
                    <a:schemeClr val="tx2">
                      <a:lumMod val="75000"/>
                    </a:schemeClr>
                  </a:solidFill>
                  <a:latin typeface="Calabri"/>
                </a:rPr>
                <a:t>, del cuidado, es decir, como mandato de feminidad deben llevar a cabo actividades </a:t>
              </a:r>
              <a:r>
                <a:rPr lang="es-MX" sz="1200" b="1" dirty="0">
                  <a:solidFill>
                    <a:schemeClr val="tx2">
                      <a:lumMod val="75000"/>
                    </a:schemeClr>
                  </a:solidFill>
                  <a:latin typeface="Calabri"/>
                </a:rPr>
                <a:t>reproductivas</a:t>
              </a:r>
              <a:r>
                <a:rPr lang="es-MX" sz="1200" dirty="0">
                  <a:solidFill>
                    <a:schemeClr val="tx2">
                      <a:lumMod val="75000"/>
                    </a:schemeClr>
                  </a:solidFill>
                  <a:latin typeface="Calabri"/>
                </a:rPr>
                <a:t> y asistenciales</a:t>
              </a:r>
            </a:p>
          </p:txBody>
        </p:sp>
      </p:grpSp>
    </p:spTree>
    <p:extLst>
      <p:ext uri="{BB962C8B-B14F-4D97-AF65-F5344CB8AC3E}">
        <p14:creationId xmlns:p14="http://schemas.microsoft.com/office/powerpoint/2010/main" val="2996773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n en Blog Realkidd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236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028992" y="525810"/>
            <a:ext cx="7200900" cy="1485900"/>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MX" sz="4800" b="1" dirty="0" smtClean="0">
                <a:effectLst>
                  <a:outerShdw blurRad="38100" dist="38100" dir="2700000" algn="tl">
                    <a:srgbClr val="000000">
                      <a:alpha val="43137"/>
                    </a:srgbClr>
                  </a:outerShdw>
                </a:effectLst>
              </a:rPr>
              <a:t>TIPOS DE ROLES DE GÉNERO  </a:t>
            </a:r>
            <a:endParaRPr lang="es-MX" sz="4800" b="1" dirty="0">
              <a:effectLst>
                <a:outerShdw blurRad="38100" dist="38100" dir="2700000" algn="tl">
                  <a:srgbClr val="000000">
                    <a:alpha val="43137"/>
                  </a:srgbClr>
                </a:outerShdw>
              </a:effectLst>
            </a:endParaRPr>
          </a:p>
        </p:txBody>
      </p:sp>
      <p:sp>
        <p:nvSpPr>
          <p:cNvPr id="3" name="Marcador de contenido 2"/>
          <p:cNvSpPr txBox="1">
            <a:spLocks/>
          </p:cNvSpPr>
          <p:nvPr/>
        </p:nvSpPr>
        <p:spPr>
          <a:xfrm>
            <a:off x="1028992" y="2348880"/>
            <a:ext cx="7200900" cy="3797425"/>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buFont typeface="Wingdings" panose="05000000000000000000" pitchFamily="2" charset="2"/>
              <a:buChar char="Ø"/>
            </a:pPr>
            <a:r>
              <a:rPr lang="es-MX" smtClean="0"/>
              <a:t> </a:t>
            </a:r>
            <a:r>
              <a:rPr lang="es-MX" u="sng" smtClean="0"/>
              <a:t>ROL PRODUCTIVO</a:t>
            </a:r>
            <a:r>
              <a:rPr lang="es-MX" smtClean="0"/>
              <a:t>: Son aquellas actividades que </a:t>
            </a:r>
            <a:r>
              <a:rPr lang="es-MX" b="1" smtClean="0"/>
              <a:t>se desarrollan en el ámbito público </a:t>
            </a:r>
            <a:r>
              <a:rPr lang="es-MX" smtClean="0"/>
              <a:t>y que genera ingresos, reconocimiento, poder, autoridad y estatus. </a:t>
            </a:r>
          </a:p>
          <a:p>
            <a:pPr marL="0" indent="0" algn="just">
              <a:buFont typeface="Franklin Gothic Book" panose="020B0503020102020204" pitchFamily="34" charset="0"/>
              <a:buNone/>
            </a:pPr>
            <a:endParaRPr lang="es-MX" smtClean="0"/>
          </a:p>
          <a:p>
            <a:pPr algn="just">
              <a:buFont typeface="Wingdings" panose="05000000000000000000" pitchFamily="2" charset="2"/>
              <a:buChar char="Ø"/>
            </a:pPr>
            <a:r>
              <a:rPr lang="es-MX" smtClean="0"/>
              <a:t> </a:t>
            </a:r>
            <a:r>
              <a:rPr lang="es-MX" u="sng" smtClean="0"/>
              <a:t>ROL REPRODUCTIVO:</a:t>
            </a:r>
            <a:r>
              <a:rPr lang="es-MX" smtClean="0"/>
              <a:t> Se relaciona con la reproducción social y las </a:t>
            </a:r>
            <a:r>
              <a:rPr lang="es-MX" b="1" smtClean="0"/>
              <a:t>actividades dirigidas a garantizar el bienestar y la supervivencia</a:t>
            </a:r>
            <a:r>
              <a:rPr lang="es-MX" smtClean="0"/>
              <a:t> de la familia, la crianza y la educación de las hijas y los hijos, la preparación de los alimentos, el aseso de la vivienda, etc.  </a:t>
            </a:r>
            <a:endParaRPr lang="es-MX" u="sng" dirty="0"/>
          </a:p>
        </p:txBody>
      </p:sp>
    </p:spTree>
    <p:extLst>
      <p:ext uri="{BB962C8B-B14F-4D97-AF65-F5344CB8AC3E}">
        <p14:creationId xmlns:p14="http://schemas.microsoft.com/office/powerpoint/2010/main" val="2037483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stereotipos y cultura pop - Código San Luis - Periódico en lí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09" y="1"/>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60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Seis de noviembre_, Primer puesto en Concurso de cortometrajes Nuevas Masculinidad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32204"/>
            <a:ext cx="12192000" cy="5238750"/>
          </a:xfrm>
          <a:prstGeom prst="rect">
            <a:avLst/>
          </a:prstGeom>
        </p:spPr>
      </p:pic>
    </p:spTree>
    <p:extLst>
      <p:ext uri="{BB962C8B-B14F-4D97-AF65-F5344CB8AC3E}">
        <p14:creationId xmlns:p14="http://schemas.microsoft.com/office/powerpoint/2010/main" val="2695306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02191" y="182880"/>
            <a:ext cx="9509760" cy="523220"/>
          </a:xfrm>
          <a:prstGeom prst="rect">
            <a:avLst/>
          </a:prstGeom>
          <a:noFill/>
        </p:spPr>
        <p:txBody>
          <a:bodyPr wrap="square" rtlCol="0">
            <a:spAutoFit/>
          </a:bodyPr>
          <a:lstStyle/>
          <a:p>
            <a:r>
              <a:rPr lang="es-MX" sz="2800" b="1" dirty="0" smtClean="0">
                <a:solidFill>
                  <a:schemeClr val="accent1">
                    <a:lumMod val="75000"/>
                  </a:schemeClr>
                </a:solidFill>
                <a:latin typeface="Century Gothic" panose="020B0502020202020204" pitchFamily="34" charset="0"/>
              </a:rPr>
              <a:t>Estereotipos: </a:t>
            </a:r>
            <a:r>
              <a:rPr lang="es-MX" sz="2800" b="1" dirty="0" err="1" smtClean="0">
                <a:solidFill>
                  <a:schemeClr val="accent1">
                    <a:lumMod val="75000"/>
                  </a:schemeClr>
                </a:solidFill>
                <a:latin typeface="Century Gothic" panose="020B0502020202020204" pitchFamily="34" charset="0"/>
              </a:rPr>
              <a:t>invisibilizan</a:t>
            </a:r>
            <a:r>
              <a:rPr lang="es-MX" sz="2800" b="1" dirty="0" smtClean="0">
                <a:solidFill>
                  <a:schemeClr val="accent1">
                    <a:lumMod val="75000"/>
                  </a:schemeClr>
                </a:solidFill>
                <a:latin typeface="Century Gothic" panose="020B0502020202020204" pitchFamily="34" charset="0"/>
              </a:rPr>
              <a:t> todo lo que no representan</a:t>
            </a:r>
            <a:r>
              <a:rPr lang="es-MX" dirty="0" smtClean="0"/>
              <a:t>.</a:t>
            </a:r>
            <a:endParaRPr lang="es-MX" dirty="0"/>
          </a:p>
        </p:txBody>
      </p:sp>
      <p:pic>
        <p:nvPicPr>
          <p:cNvPr id="6146" name="Picture 2" descr="Soraya Jiménez, a 20 años de iluminar al deporte mexicano con su oro  olímpi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297" y="1394047"/>
            <a:ext cx="4099120" cy="23057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Quién es Isaac Hernández, el mexicano que fue reconocido como el mejor  bailarín del mundo - Infob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4516" y="1021459"/>
            <a:ext cx="2976147" cy="22321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Un enfermero instruye en primeros auxilios a alumnos de primaria - Diario  Dic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991" y="4387749"/>
            <a:ext cx="2726434" cy="181927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ngeniería Industrial: Todo lo que debes saber | Mujer Ingeni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5545" y="3972391"/>
            <a:ext cx="3454448" cy="241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1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arah Fuller hace historia: primera mujer en el fútbol americano universit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7921" y="3745524"/>
            <a:ext cx="5058165" cy="28452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dre Amo De Casa - Banco de fotos e imágenes de stock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636" y="495887"/>
            <a:ext cx="5085470" cy="339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91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LLISON STOKE: BELLEZAS DEL DEPORTE SIN TÍTULO | Antón Cas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452" y="518615"/>
            <a:ext cx="2381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040573" y="633568"/>
            <a:ext cx="6096000" cy="1200329"/>
          </a:xfrm>
          <a:prstGeom prst="rect">
            <a:avLst/>
          </a:prstGeom>
        </p:spPr>
        <p:txBody>
          <a:bodyPr>
            <a:spAutoFit/>
          </a:bodyPr>
          <a:lstStyle/>
          <a:p>
            <a:pPr algn="just"/>
            <a:r>
              <a:rPr lang="es-MX" dirty="0">
                <a:solidFill>
                  <a:srgbClr val="222222"/>
                </a:solidFill>
                <a:latin typeface="Century Gothic" panose="020B0502020202020204" pitchFamily="34" charset="0"/>
              </a:rPr>
              <a:t>01Matt </a:t>
            </a:r>
            <a:r>
              <a:rPr lang="es-MX" dirty="0" err="1">
                <a:solidFill>
                  <a:srgbClr val="222222"/>
                </a:solidFill>
                <a:latin typeface="Century Gothic" panose="020B0502020202020204" pitchFamily="34" charset="0"/>
              </a:rPr>
              <a:t>Ufford</a:t>
            </a:r>
            <a:r>
              <a:rPr lang="es-MX" dirty="0">
                <a:solidFill>
                  <a:srgbClr val="222222"/>
                </a:solidFill>
                <a:latin typeface="Century Gothic" panose="020B0502020202020204" pitchFamily="34" charset="0"/>
              </a:rPr>
              <a:t>, un conocido bloguero neoyorquino, tomó la foto y la publicó con el título "Pole </a:t>
            </a:r>
            <a:r>
              <a:rPr lang="es-MX" dirty="0" err="1">
                <a:solidFill>
                  <a:srgbClr val="222222"/>
                </a:solidFill>
                <a:latin typeface="Century Gothic" panose="020B0502020202020204" pitchFamily="34" charset="0"/>
              </a:rPr>
              <a:t>Vaulting</a:t>
            </a:r>
            <a:r>
              <a:rPr lang="es-MX" dirty="0">
                <a:solidFill>
                  <a:srgbClr val="222222"/>
                </a:solidFill>
                <a:latin typeface="Century Gothic" panose="020B0502020202020204" pitchFamily="34" charset="0"/>
              </a:rPr>
              <a:t> </a:t>
            </a:r>
            <a:r>
              <a:rPr lang="es-MX" dirty="0" err="1">
                <a:solidFill>
                  <a:srgbClr val="222222"/>
                </a:solidFill>
                <a:latin typeface="Century Gothic" panose="020B0502020202020204" pitchFamily="34" charset="0"/>
              </a:rPr>
              <a:t>is</a:t>
            </a:r>
            <a:r>
              <a:rPr lang="es-MX" dirty="0">
                <a:solidFill>
                  <a:srgbClr val="222222"/>
                </a:solidFill>
                <a:latin typeface="Century Gothic" panose="020B0502020202020204" pitchFamily="34" charset="0"/>
              </a:rPr>
              <a:t> Sexy, </a:t>
            </a:r>
            <a:r>
              <a:rPr lang="es-MX" dirty="0" err="1">
                <a:solidFill>
                  <a:srgbClr val="222222"/>
                </a:solidFill>
                <a:latin typeface="Century Gothic" panose="020B0502020202020204" pitchFamily="34" charset="0"/>
              </a:rPr>
              <a:t>Barely</a:t>
            </a:r>
            <a:r>
              <a:rPr lang="es-MX" dirty="0">
                <a:solidFill>
                  <a:srgbClr val="222222"/>
                </a:solidFill>
                <a:latin typeface="Century Gothic" panose="020B0502020202020204" pitchFamily="34" charset="0"/>
              </a:rPr>
              <a:t> Legal" ("El salto de pértiga es sexy, apenas legal").</a:t>
            </a:r>
            <a:endParaRPr lang="es-MX" dirty="0">
              <a:latin typeface="Century Gothic" panose="020B0502020202020204" pitchFamily="34" charset="0"/>
            </a:endParaRPr>
          </a:p>
        </p:txBody>
      </p:sp>
      <p:sp>
        <p:nvSpPr>
          <p:cNvPr id="3" name="Rectángulo 2"/>
          <p:cNvSpPr/>
          <p:nvPr/>
        </p:nvSpPr>
        <p:spPr>
          <a:xfrm>
            <a:off x="1509654" y="4486280"/>
            <a:ext cx="1774845" cy="369332"/>
          </a:xfrm>
          <a:prstGeom prst="rect">
            <a:avLst/>
          </a:prstGeom>
        </p:spPr>
        <p:txBody>
          <a:bodyPr wrap="none">
            <a:spAutoFit/>
          </a:bodyPr>
          <a:lstStyle/>
          <a:p>
            <a:r>
              <a:rPr lang="es-MX" b="1" dirty="0">
                <a:solidFill>
                  <a:srgbClr val="222222"/>
                </a:solidFill>
                <a:latin typeface="Helvetica" panose="020B0604020202020204" pitchFamily="34" charset="0"/>
              </a:rPr>
              <a:t>Allison </a:t>
            </a:r>
            <a:r>
              <a:rPr lang="es-MX" b="1" dirty="0" err="1">
                <a:solidFill>
                  <a:srgbClr val="222222"/>
                </a:solidFill>
                <a:latin typeface="Helvetica" panose="020B0604020202020204" pitchFamily="34" charset="0"/>
              </a:rPr>
              <a:t>Stokke</a:t>
            </a:r>
            <a:endParaRPr lang="es-MX" dirty="0"/>
          </a:p>
        </p:txBody>
      </p:sp>
      <p:sp>
        <p:nvSpPr>
          <p:cNvPr id="4" name="Rectángulo 3"/>
          <p:cNvSpPr/>
          <p:nvPr/>
        </p:nvSpPr>
        <p:spPr>
          <a:xfrm>
            <a:off x="5040573" y="3160426"/>
            <a:ext cx="6096000" cy="923330"/>
          </a:xfrm>
          <a:prstGeom prst="rect">
            <a:avLst/>
          </a:prstGeom>
        </p:spPr>
        <p:txBody>
          <a:bodyPr>
            <a:spAutoFit/>
          </a:bodyPr>
          <a:lstStyle/>
          <a:p>
            <a:pPr algn="just"/>
            <a:r>
              <a:rPr lang="es-MX" dirty="0">
                <a:solidFill>
                  <a:srgbClr val="222222"/>
                </a:solidFill>
                <a:latin typeface="Century Gothic" panose="020B0502020202020204" pitchFamily="34" charset="0"/>
              </a:rPr>
              <a:t>Este fenómeno produjo un gran impacto en la joven estadounidense que llegó a pasar semanas sin salir de casa</a:t>
            </a:r>
          </a:p>
        </p:txBody>
      </p:sp>
    </p:spTree>
    <p:extLst>
      <p:ext uri="{BB962C8B-B14F-4D97-AF65-F5344CB8AC3E}">
        <p14:creationId xmlns:p14="http://schemas.microsoft.com/office/powerpoint/2010/main" val="150383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14732" y="1463040"/>
            <a:ext cx="8060788" cy="646331"/>
          </a:xfrm>
          <a:prstGeom prst="rect">
            <a:avLst/>
          </a:prstGeom>
          <a:noFill/>
        </p:spPr>
        <p:txBody>
          <a:bodyPr wrap="square" rtlCol="0">
            <a:spAutoFit/>
          </a:bodyPr>
          <a:lstStyle/>
          <a:p>
            <a:r>
              <a:rPr lang="es-MX" sz="3600" b="1" dirty="0" smtClean="0">
                <a:solidFill>
                  <a:schemeClr val="accent1">
                    <a:lumMod val="75000"/>
                  </a:schemeClr>
                </a:solidFill>
              </a:rPr>
              <a:t>¿ </a:t>
            </a:r>
            <a:r>
              <a:rPr lang="es-MX" sz="3600" b="1" dirty="0" smtClean="0">
                <a:solidFill>
                  <a:schemeClr val="accent1">
                    <a:lumMod val="75000"/>
                  </a:schemeClr>
                </a:solidFill>
                <a:latin typeface="Century Gothic" panose="020B0502020202020204" pitchFamily="34" charset="0"/>
              </a:rPr>
              <a:t>DERECHOS HUMANOS? </a:t>
            </a:r>
            <a:endParaRPr lang="es-MX" sz="3600" b="1" dirty="0">
              <a:solidFill>
                <a:schemeClr val="accent1">
                  <a:lumMod val="75000"/>
                </a:schemeClr>
              </a:solidFill>
              <a:latin typeface="Century Gothic" panose="020B0502020202020204" pitchFamily="34" charset="0"/>
            </a:endParaRPr>
          </a:p>
        </p:txBody>
      </p:sp>
      <p:sp>
        <p:nvSpPr>
          <p:cNvPr id="4" name="Rectángulo 3"/>
          <p:cNvSpPr/>
          <p:nvPr/>
        </p:nvSpPr>
        <p:spPr>
          <a:xfrm>
            <a:off x="1710520" y="2828836"/>
            <a:ext cx="6096000" cy="1200329"/>
          </a:xfrm>
          <a:prstGeom prst="rect">
            <a:avLst/>
          </a:prstGeom>
        </p:spPr>
        <p:txBody>
          <a:bodyPr>
            <a:spAutoFit/>
          </a:bodyPr>
          <a:lstStyle/>
          <a:p>
            <a:pPr algn="just"/>
            <a:r>
              <a:rPr lang="es-MX" b="1" dirty="0">
                <a:latin typeface="Century Gothic" panose="020B0502020202020204" pitchFamily="34" charset="0"/>
              </a:rPr>
              <a:t>La Comisión Nacional de Derechos Humanos ha definido a los derechos humanos como los inherentes a la naturaleza humana, sin los cuales no se puede vivir como ser humano</a:t>
            </a:r>
            <a:endParaRPr lang="es-MX" b="1" dirty="0">
              <a:latin typeface="Century Gothic" panose="020B0502020202020204" pitchFamily="34" charset="0"/>
            </a:endParaRPr>
          </a:p>
        </p:txBody>
      </p:sp>
    </p:spTree>
    <p:extLst>
      <p:ext uri="{BB962C8B-B14F-4D97-AF65-F5344CB8AC3E}">
        <p14:creationId xmlns:p14="http://schemas.microsoft.com/office/powerpoint/2010/main" val="18399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ike y el empoderamiento femenin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57650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59915" y="475661"/>
            <a:ext cx="8100180" cy="994122"/>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MX" sz="4000" b="1" smtClean="0">
                <a:effectLst>
                  <a:outerShdw blurRad="38100" dist="38100" dir="2700000" algn="tl">
                    <a:srgbClr val="000000">
                      <a:alpha val="43137"/>
                    </a:srgbClr>
                  </a:outerShdw>
                </a:effectLst>
              </a:rPr>
              <a:t>DISCRIMINACIÓN POR SEXO</a:t>
            </a:r>
            <a:endParaRPr lang="es-MX" sz="4000" b="1" dirty="0">
              <a:effectLst>
                <a:outerShdw blurRad="38100" dist="38100" dir="2700000" algn="tl">
                  <a:srgbClr val="000000">
                    <a:alpha val="43137"/>
                  </a:srgbClr>
                </a:outerShdw>
              </a:effectLst>
            </a:endParaRPr>
          </a:p>
        </p:txBody>
      </p:sp>
      <p:sp>
        <p:nvSpPr>
          <p:cNvPr id="3" name="2 Marcador de contenido"/>
          <p:cNvSpPr txBox="1">
            <a:spLocks/>
          </p:cNvSpPr>
          <p:nvPr/>
        </p:nvSpPr>
        <p:spPr>
          <a:xfrm>
            <a:off x="959915" y="1342168"/>
            <a:ext cx="8100180" cy="2850914"/>
          </a:xfrm>
          <a:prstGeom prst="rect">
            <a:avLst/>
          </a:prstGeom>
        </p:spPr>
        <p:txBody>
          <a:bodyPr>
            <a:normAutofit fontScale="925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buFont typeface="Franklin Gothic Book" panose="020B0503020102020204" pitchFamily="34" charset="0"/>
              <a:buNone/>
            </a:pPr>
            <a:endParaRPr lang="es-MX" sz="2400" smtClean="0">
              <a:latin typeface="Cambria" pitchFamily="18" charset="0"/>
            </a:endParaRPr>
          </a:p>
          <a:p>
            <a:pPr marL="0" indent="0" algn="just">
              <a:buFont typeface="Franklin Gothic Book" panose="020B0503020102020204" pitchFamily="34" charset="0"/>
              <a:buNone/>
            </a:pPr>
            <a:r>
              <a:rPr lang="es-MX" sz="2400" smtClean="0">
                <a:latin typeface="Cambria" pitchFamily="18" charset="0"/>
              </a:rPr>
              <a:t>Es toda </a:t>
            </a:r>
            <a:r>
              <a:rPr lang="es-MX" sz="2400" b="1" smtClean="0">
                <a:latin typeface="Cambria" pitchFamily="18" charset="0"/>
              </a:rPr>
              <a:t>distinción, exclusión o restricción</a:t>
            </a:r>
            <a:r>
              <a:rPr lang="es-MX" sz="2400" smtClean="0">
                <a:latin typeface="Cambria" pitchFamily="18" charset="0"/>
              </a:rPr>
              <a:t> que tenga por objeto o resultado menoscabar o anular el reconocimiento, goce o ejercicio de la mujer, sobre la base de la igualdad de ambos sexos, de los Derechos Humanos y las libertades fundamentales.  </a:t>
            </a:r>
          </a:p>
          <a:p>
            <a:pPr marL="0" indent="0" algn="just">
              <a:buFont typeface="Franklin Gothic Book" panose="020B0503020102020204" pitchFamily="34" charset="0"/>
              <a:buNone/>
            </a:pPr>
            <a:endParaRPr lang="es-MX" sz="2400" smtClean="0">
              <a:latin typeface="Cambria" pitchFamily="18" charset="0"/>
            </a:endParaRPr>
          </a:p>
          <a:p>
            <a:pPr marL="0" indent="0" algn="r">
              <a:buFont typeface="Franklin Gothic Book" panose="020B0503020102020204" pitchFamily="34" charset="0"/>
              <a:buNone/>
            </a:pPr>
            <a:r>
              <a:rPr lang="es-MX" sz="2400" smtClean="0">
                <a:latin typeface="Cambria" pitchFamily="18" charset="0"/>
              </a:rPr>
              <a:t>CEDAW.  </a:t>
            </a:r>
            <a:endParaRPr lang="es-MX" sz="2400" dirty="0">
              <a:latin typeface="Cambria" pitchFamily="18" charset="0"/>
            </a:endParaRPr>
          </a:p>
        </p:txBody>
      </p:sp>
      <p:pic>
        <p:nvPicPr>
          <p:cNvPr id="3074" name="Picture 2" descr="El género y la desventaj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915" y="3832487"/>
            <a:ext cx="4958367" cy="276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593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057487" y="661416"/>
            <a:ext cx="7200900" cy="1485900"/>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MX" sz="5400" b="1" smtClean="0">
                <a:effectLst>
                  <a:outerShdw blurRad="38100" dist="38100" dir="2700000" algn="tl">
                    <a:srgbClr val="000000">
                      <a:alpha val="43137"/>
                    </a:srgbClr>
                  </a:outerShdw>
                </a:effectLst>
              </a:rPr>
              <a:t>LENGUAJE SEXISTA</a:t>
            </a:r>
            <a:endParaRPr lang="es-MX" sz="5400" b="1" dirty="0">
              <a:effectLst>
                <a:outerShdw blurRad="38100" dist="38100" dir="2700000" algn="tl">
                  <a:srgbClr val="000000">
                    <a:alpha val="43137"/>
                  </a:srgbClr>
                </a:outerShdw>
              </a:effectLst>
            </a:endParaRPr>
          </a:p>
        </p:txBody>
      </p:sp>
      <p:sp>
        <p:nvSpPr>
          <p:cNvPr id="3" name="3 Marcador de contenido"/>
          <p:cNvSpPr txBox="1">
            <a:spLocks/>
          </p:cNvSpPr>
          <p:nvPr/>
        </p:nvSpPr>
        <p:spPr>
          <a:xfrm>
            <a:off x="1049599" y="2136228"/>
            <a:ext cx="7180001" cy="2880320"/>
          </a:xfrm>
          <a:prstGeom prst="rect">
            <a:avLst/>
          </a:prstGeom>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buFont typeface="Franklin Gothic Book" panose="020B0503020102020204" pitchFamily="34" charset="0"/>
              <a:buNone/>
            </a:pPr>
            <a:r>
              <a:rPr lang="es-MX" sz="2800" dirty="0" smtClean="0">
                <a:latin typeface="Cambria" pitchFamily="18" charset="0"/>
              </a:rPr>
              <a:t>Una de las </a:t>
            </a:r>
            <a:r>
              <a:rPr lang="es-MX" sz="2800" b="1" dirty="0" smtClean="0">
                <a:latin typeface="Cambria" pitchFamily="18" charset="0"/>
              </a:rPr>
              <a:t>formas mas sutiles de trasmitir esta discriminación </a:t>
            </a:r>
            <a:r>
              <a:rPr lang="es-MX" sz="2800" dirty="0" smtClean="0">
                <a:latin typeface="Cambria" pitchFamily="18" charset="0"/>
              </a:rPr>
              <a:t>es a través de la lengua, ya que esta es más que el reflejo de los valores, del pensamiento, de la sociedad que la crea y utiliza. </a:t>
            </a:r>
            <a:endParaRPr lang="es-MX" sz="2800" dirty="0">
              <a:latin typeface="Cambria" pitchFamily="18" charset="0"/>
            </a:endParaRPr>
          </a:p>
        </p:txBody>
      </p:sp>
    </p:spTree>
    <p:extLst>
      <p:ext uri="{BB962C8B-B14F-4D97-AF65-F5344CB8AC3E}">
        <p14:creationId xmlns:p14="http://schemas.microsoft.com/office/powerpoint/2010/main" val="3306042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Rectángulo"/>
          <p:cNvSpPr/>
          <p:nvPr/>
        </p:nvSpPr>
        <p:spPr>
          <a:xfrm>
            <a:off x="7808872" y="3792751"/>
            <a:ext cx="2003597" cy="616322"/>
          </a:xfrm>
          <a:prstGeom prst="rect">
            <a:avLst/>
          </a:prstGeom>
          <a:solidFill>
            <a:schemeClr val="tx2"/>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4 Rectángulo"/>
          <p:cNvSpPr/>
          <p:nvPr/>
        </p:nvSpPr>
        <p:spPr>
          <a:xfrm>
            <a:off x="5607134" y="3827399"/>
            <a:ext cx="2003597" cy="616322"/>
          </a:xfrm>
          <a:prstGeom prst="rect">
            <a:avLst/>
          </a:prstGeom>
          <a:solidFill>
            <a:schemeClr val="tx2"/>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4 Rectángulo"/>
          <p:cNvSpPr/>
          <p:nvPr/>
        </p:nvSpPr>
        <p:spPr>
          <a:xfrm>
            <a:off x="3848582" y="787146"/>
            <a:ext cx="1909770" cy="515621"/>
          </a:xfrm>
          <a:prstGeom prst="rect">
            <a:avLst/>
          </a:prstGeom>
          <a:solidFill>
            <a:schemeClr val="tx2"/>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5 Rectángulo"/>
          <p:cNvSpPr/>
          <p:nvPr/>
        </p:nvSpPr>
        <p:spPr>
          <a:xfrm>
            <a:off x="7542176" y="787146"/>
            <a:ext cx="1818116" cy="529714"/>
          </a:xfrm>
          <a:prstGeom prst="rect">
            <a:avLst/>
          </a:prstGeom>
          <a:solidFill>
            <a:schemeClr val="tx2"/>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smtClean="0"/>
          </a:p>
          <a:p>
            <a:pPr algn="ctr"/>
            <a:endParaRPr lang="es-MX" dirty="0"/>
          </a:p>
        </p:txBody>
      </p:sp>
      <p:sp>
        <p:nvSpPr>
          <p:cNvPr id="6" name="8 Flecha abajo"/>
          <p:cNvSpPr/>
          <p:nvPr/>
        </p:nvSpPr>
        <p:spPr>
          <a:xfrm>
            <a:off x="6479797" y="2437006"/>
            <a:ext cx="45719"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9 Flecha derecha"/>
          <p:cNvSpPr/>
          <p:nvPr/>
        </p:nvSpPr>
        <p:spPr>
          <a:xfrm>
            <a:off x="4432385" y="3301069"/>
            <a:ext cx="4214842"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10 Flecha abajo"/>
          <p:cNvSpPr/>
          <p:nvPr/>
        </p:nvSpPr>
        <p:spPr>
          <a:xfrm>
            <a:off x="4396666" y="3359669"/>
            <a:ext cx="7143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14 CuadroTexto"/>
          <p:cNvSpPr txBox="1"/>
          <p:nvPr/>
        </p:nvSpPr>
        <p:spPr>
          <a:xfrm>
            <a:off x="4159493" y="811916"/>
            <a:ext cx="1428760" cy="369332"/>
          </a:xfrm>
          <a:prstGeom prst="rect">
            <a:avLst/>
          </a:prstGeom>
          <a:noFill/>
        </p:spPr>
        <p:txBody>
          <a:bodyPr wrap="square" rtlCol="0">
            <a:spAutoFit/>
          </a:bodyPr>
          <a:lstStyle/>
          <a:p>
            <a:pPr algn="ctr"/>
            <a:r>
              <a:rPr lang="es-MX" b="1" dirty="0" smtClean="0">
                <a:solidFill>
                  <a:schemeClr val="bg1"/>
                </a:solidFill>
              </a:rPr>
              <a:t>PREJUICIOS</a:t>
            </a:r>
            <a:endParaRPr lang="es-MX" b="1" dirty="0">
              <a:solidFill>
                <a:schemeClr val="bg1"/>
              </a:solidFill>
            </a:endParaRPr>
          </a:p>
        </p:txBody>
      </p:sp>
      <p:sp>
        <p:nvSpPr>
          <p:cNvPr id="10" name="15 CuadroTexto"/>
          <p:cNvSpPr txBox="1"/>
          <p:nvPr/>
        </p:nvSpPr>
        <p:spPr>
          <a:xfrm>
            <a:off x="7536135" y="841564"/>
            <a:ext cx="1694876" cy="369332"/>
          </a:xfrm>
          <a:prstGeom prst="rect">
            <a:avLst/>
          </a:prstGeom>
          <a:noFill/>
        </p:spPr>
        <p:txBody>
          <a:bodyPr wrap="square" rtlCol="0">
            <a:spAutoFit/>
          </a:bodyPr>
          <a:lstStyle/>
          <a:p>
            <a:pPr algn="ctr"/>
            <a:r>
              <a:rPr lang="es-MX" b="1" dirty="0" smtClean="0">
                <a:solidFill>
                  <a:schemeClr val="bg1"/>
                </a:solidFill>
              </a:rPr>
              <a:t>ESTEREOTIPOS</a:t>
            </a:r>
            <a:endParaRPr lang="es-MX" b="1" dirty="0">
              <a:solidFill>
                <a:schemeClr val="bg1"/>
              </a:solidFill>
            </a:endParaRPr>
          </a:p>
        </p:txBody>
      </p:sp>
      <p:sp>
        <p:nvSpPr>
          <p:cNvPr id="11" name="16 CuadroTexto"/>
          <p:cNvSpPr txBox="1"/>
          <p:nvPr/>
        </p:nvSpPr>
        <p:spPr>
          <a:xfrm>
            <a:off x="5461618" y="1971618"/>
            <a:ext cx="2029269" cy="369332"/>
          </a:xfrm>
          <a:prstGeom prst="rect">
            <a:avLst/>
          </a:prstGeom>
          <a:solidFill>
            <a:schemeClr val="tx2"/>
          </a:solidFill>
        </p:spPr>
        <p:txBody>
          <a:bodyPr wrap="square" rtlCol="0">
            <a:spAutoFit/>
          </a:bodyPr>
          <a:lstStyle/>
          <a:p>
            <a:pPr algn="ctr"/>
            <a:r>
              <a:rPr lang="es-MX" b="1" dirty="0" smtClean="0">
                <a:solidFill>
                  <a:schemeClr val="bg1"/>
                </a:solidFill>
              </a:rPr>
              <a:t>LENGUAJE</a:t>
            </a:r>
            <a:endParaRPr lang="es-MX" b="1" dirty="0">
              <a:solidFill>
                <a:schemeClr val="bg1"/>
              </a:solidFill>
            </a:endParaRPr>
          </a:p>
        </p:txBody>
      </p:sp>
      <p:sp>
        <p:nvSpPr>
          <p:cNvPr id="12" name="17 CuadroTexto"/>
          <p:cNvSpPr txBox="1"/>
          <p:nvPr/>
        </p:nvSpPr>
        <p:spPr>
          <a:xfrm>
            <a:off x="3496636" y="3805028"/>
            <a:ext cx="1883579" cy="646331"/>
          </a:xfrm>
          <a:prstGeom prst="rect">
            <a:avLst/>
          </a:prstGeom>
          <a:solidFill>
            <a:schemeClr val="tx2"/>
          </a:solidFill>
        </p:spPr>
        <p:txBody>
          <a:bodyPr wrap="square" rtlCol="0">
            <a:spAutoFit/>
          </a:bodyPr>
          <a:lstStyle/>
          <a:p>
            <a:pPr algn="ctr"/>
            <a:r>
              <a:rPr lang="es-MX" b="1" dirty="0" smtClean="0">
                <a:solidFill>
                  <a:schemeClr val="bg1"/>
                </a:solidFill>
              </a:rPr>
              <a:t>QUE ESCUCHAMOS</a:t>
            </a:r>
            <a:endParaRPr lang="es-MX" b="1" dirty="0">
              <a:solidFill>
                <a:schemeClr val="bg1"/>
              </a:solidFill>
            </a:endParaRPr>
          </a:p>
        </p:txBody>
      </p:sp>
      <p:sp>
        <p:nvSpPr>
          <p:cNvPr id="13" name="18 CuadroTexto"/>
          <p:cNvSpPr txBox="1"/>
          <p:nvPr/>
        </p:nvSpPr>
        <p:spPr>
          <a:xfrm>
            <a:off x="5766965" y="3961140"/>
            <a:ext cx="1643074" cy="369332"/>
          </a:xfrm>
          <a:prstGeom prst="rect">
            <a:avLst/>
          </a:prstGeom>
          <a:noFill/>
        </p:spPr>
        <p:txBody>
          <a:bodyPr wrap="square" rtlCol="0">
            <a:spAutoFit/>
          </a:bodyPr>
          <a:lstStyle/>
          <a:p>
            <a:pPr algn="ctr"/>
            <a:r>
              <a:rPr lang="es-MX" b="1" dirty="0" smtClean="0">
                <a:solidFill>
                  <a:schemeClr val="bg1"/>
                </a:solidFill>
              </a:rPr>
              <a:t>QUE LEEMOS</a:t>
            </a:r>
            <a:endParaRPr lang="es-MX" b="1" dirty="0">
              <a:solidFill>
                <a:schemeClr val="bg1"/>
              </a:solidFill>
            </a:endParaRPr>
          </a:p>
        </p:txBody>
      </p:sp>
      <p:pic>
        <p:nvPicPr>
          <p:cNvPr id="14" name="Picture 2" descr="https://encrypted-tbn0.gstatic.com/images?q=tbn:ANd9GcTYVWoaC_MCZiqiSAe5W34LTWGO6ALFFyPcwQ-k54hg1JRMByRH">
            <a:hlinkClick r:id="rId2"/>
          </p:cNvPr>
          <p:cNvPicPr>
            <a:picLocks noChangeAspect="1" noChangeArrowheads="1"/>
          </p:cNvPicPr>
          <p:nvPr/>
        </p:nvPicPr>
        <p:blipFill>
          <a:blip r:embed="rId3"/>
          <a:srcRect/>
          <a:stretch>
            <a:fillRect/>
          </a:stretch>
        </p:blipFill>
        <p:spPr bwMode="auto">
          <a:xfrm>
            <a:off x="8037178" y="1481290"/>
            <a:ext cx="2051669" cy="1424954"/>
          </a:xfrm>
          <a:prstGeom prst="ellipse">
            <a:avLst/>
          </a:prstGeom>
          <a:ln>
            <a:noFill/>
          </a:ln>
          <a:effectLst>
            <a:softEdge rad="112500"/>
          </a:effectLst>
        </p:spPr>
      </p:pic>
      <p:sp>
        <p:nvSpPr>
          <p:cNvPr id="15" name="26 Flecha abajo"/>
          <p:cNvSpPr/>
          <p:nvPr/>
        </p:nvSpPr>
        <p:spPr>
          <a:xfrm>
            <a:off x="6485274" y="3404013"/>
            <a:ext cx="45719"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27 Flecha abajo"/>
          <p:cNvSpPr/>
          <p:nvPr/>
        </p:nvSpPr>
        <p:spPr>
          <a:xfrm>
            <a:off x="8624367" y="3336788"/>
            <a:ext cx="45719"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28 CuadroTexto"/>
          <p:cNvSpPr txBox="1"/>
          <p:nvPr/>
        </p:nvSpPr>
        <p:spPr>
          <a:xfrm>
            <a:off x="7911653" y="3898674"/>
            <a:ext cx="1785950" cy="369332"/>
          </a:xfrm>
          <a:prstGeom prst="rect">
            <a:avLst/>
          </a:prstGeom>
          <a:noFill/>
        </p:spPr>
        <p:txBody>
          <a:bodyPr wrap="square" rtlCol="0">
            <a:spAutoFit/>
          </a:bodyPr>
          <a:lstStyle/>
          <a:p>
            <a:pPr algn="ctr"/>
            <a:r>
              <a:rPr lang="es-MX" b="1" dirty="0" smtClean="0">
                <a:solidFill>
                  <a:schemeClr val="bg1"/>
                </a:solidFill>
              </a:rPr>
              <a:t>QUE DECIMOS</a:t>
            </a:r>
            <a:endParaRPr lang="es-MX" b="1" dirty="0">
              <a:solidFill>
                <a:schemeClr val="bg1"/>
              </a:solidFill>
            </a:endParaRPr>
          </a:p>
        </p:txBody>
      </p:sp>
      <p:sp>
        <p:nvSpPr>
          <p:cNvPr id="18" name="2 Marcador de contenido"/>
          <p:cNvSpPr txBox="1">
            <a:spLocks/>
          </p:cNvSpPr>
          <p:nvPr/>
        </p:nvSpPr>
        <p:spPr>
          <a:xfrm>
            <a:off x="3478321" y="4643471"/>
            <a:ext cx="1991579" cy="1477328"/>
          </a:xfrm>
          <a:prstGeom prst="rect">
            <a:avLst/>
          </a:prstGeom>
        </p:spPr>
        <p:txBody>
          <a:bodyPr>
            <a:normAutofit fontScale="55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ES" sz="2400" smtClean="0">
                <a:latin typeface="Cambria" pitchFamily="18" charset="0"/>
              </a:rPr>
              <a:t>En casa. </a:t>
            </a:r>
          </a:p>
          <a:p>
            <a:pPr algn="just"/>
            <a:r>
              <a:rPr lang="es-ES" sz="2400" smtClean="0">
                <a:latin typeface="Cambria" pitchFamily="18" charset="0"/>
              </a:rPr>
              <a:t>En la tv. </a:t>
            </a:r>
          </a:p>
          <a:p>
            <a:pPr algn="just"/>
            <a:r>
              <a:rPr lang="es-ES" sz="2400" smtClean="0">
                <a:latin typeface="Cambria" pitchFamily="18" charset="0"/>
              </a:rPr>
              <a:t>En el radio. </a:t>
            </a:r>
          </a:p>
          <a:p>
            <a:pPr algn="just"/>
            <a:r>
              <a:rPr lang="es-ES" sz="2400" smtClean="0">
                <a:latin typeface="Cambria" pitchFamily="18" charset="0"/>
              </a:rPr>
              <a:t>En la calle.</a:t>
            </a:r>
          </a:p>
          <a:p>
            <a:pPr algn="just"/>
            <a:r>
              <a:rPr lang="es-ES" sz="2400" smtClean="0">
                <a:latin typeface="Cambria" pitchFamily="18" charset="0"/>
              </a:rPr>
              <a:t>En la escuela. </a:t>
            </a:r>
            <a:endParaRPr lang="es-MX" sz="2400" dirty="0" smtClean="0">
              <a:latin typeface="Cambria" pitchFamily="18" charset="0"/>
            </a:endParaRPr>
          </a:p>
        </p:txBody>
      </p:sp>
      <p:sp>
        <p:nvSpPr>
          <p:cNvPr id="19" name="2 Marcador de contenido"/>
          <p:cNvSpPr txBox="1">
            <a:spLocks/>
          </p:cNvSpPr>
          <p:nvPr/>
        </p:nvSpPr>
        <p:spPr>
          <a:xfrm>
            <a:off x="5621107" y="4606865"/>
            <a:ext cx="1983583" cy="1477328"/>
          </a:xfrm>
          <a:prstGeom prst="rect">
            <a:avLst/>
          </a:prstGeom>
        </p:spPr>
        <p:txBody>
          <a:bodyPr>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ES" sz="1600" smtClean="0">
                <a:latin typeface="Cambria" pitchFamily="18" charset="0"/>
              </a:rPr>
              <a:t>En cuentos. </a:t>
            </a:r>
          </a:p>
          <a:p>
            <a:pPr algn="just"/>
            <a:r>
              <a:rPr lang="es-ES" sz="1600" smtClean="0">
                <a:latin typeface="Cambria" pitchFamily="18" charset="0"/>
              </a:rPr>
              <a:t>En los libros de texto.</a:t>
            </a:r>
          </a:p>
          <a:p>
            <a:pPr algn="just"/>
            <a:r>
              <a:rPr lang="es-ES" sz="1600" smtClean="0">
                <a:latin typeface="Cambria" pitchFamily="18" charset="0"/>
              </a:rPr>
              <a:t>En las revistas.</a:t>
            </a:r>
          </a:p>
          <a:p>
            <a:pPr algn="just"/>
            <a:r>
              <a:rPr lang="es-ES" sz="1600" smtClean="0">
                <a:latin typeface="Cambria" pitchFamily="18" charset="0"/>
              </a:rPr>
              <a:t>En periódicos. </a:t>
            </a:r>
            <a:endParaRPr lang="es-MX" sz="1600" dirty="0" smtClean="0">
              <a:latin typeface="Cambria" pitchFamily="18" charset="0"/>
            </a:endParaRPr>
          </a:p>
        </p:txBody>
      </p:sp>
      <p:sp>
        <p:nvSpPr>
          <p:cNvPr id="20" name="2 Marcador de contenido"/>
          <p:cNvSpPr txBox="1">
            <a:spLocks/>
          </p:cNvSpPr>
          <p:nvPr/>
        </p:nvSpPr>
        <p:spPr>
          <a:xfrm>
            <a:off x="7830251" y="4605825"/>
            <a:ext cx="1991579" cy="1478367"/>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ES" sz="1800" smtClean="0">
                <a:latin typeface="Cambria" pitchFamily="18" charset="0"/>
              </a:rPr>
              <a:t>Chistes. </a:t>
            </a:r>
          </a:p>
          <a:p>
            <a:pPr algn="just"/>
            <a:r>
              <a:rPr lang="es-ES" sz="1800" smtClean="0">
                <a:latin typeface="Cambria" pitchFamily="18" charset="0"/>
              </a:rPr>
              <a:t>Refranes. </a:t>
            </a:r>
            <a:endParaRPr lang="es-MX" sz="1800" dirty="0" smtClean="0">
              <a:latin typeface="Cambria" pitchFamily="18" charset="0"/>
            </a:endParaRPr>
          </a:p>
        </p:txBody>
      </p:sp>
      <p:sp>
        <p:nvSpPr>
          <p:cNvPr id="21" name="2 Marcador de contenido"/>
          <p:cNvSpPr txBox="1">
            <a:spLocks/>
          </p:cNvSpPr>
          <p:nvPr/>
        </p:nvSpPr>
        <p:spPr>
          <a:xfrm>
            <a:off x="5506866" y="1385796"/>
            <a:ext cx="1938775" cy="811910"/>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ctr">
              <a:buFont typeface="Franklin Gothic Book" panose="020B0503020102020204" pitchFamily="34" charset="0"/>
              <a:buNone/>
            </a:pPr>
            <a:r>
              <a:rPr lang="es-ES" sz="1600" b="1" smtClean="0">
                <a:latin typeface="Cambria" pitchFamily="18" charset="0"/>
              </a:rPr>
              <a:t>Se trasmite a través del:</a:t>
            </a:r>
            <a:endParaRPr lang="es-MX" sz="1600" b="1" dirty="0" smtClean="0">
              <a:latin typeface="Cambria" pitchFamily="18" charset="0"/>
            </a:endParaRPr>
          </a:p>
        </p:txBody>
      </p:sp>
    </p:spTree>
    <p:extLst>
      <p:ext uri="{BB962C8B-B14F-4D97-AF65-F5344CB8AC3E}">
        <p14:creationId xmlns:p14="http://schemas.microsoft.com/office/powerpoint/2010/main" val="2199380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566295366"/>
              </p:ext>
            </p:extLst>
          </p:nvPr>
        </p:nvGraphicFramePr>
        <p:xfrm>
          <a:off x="2277268" y="305272"/>
          <a:ext cx="8424936"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065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cer las cosas como una ni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954977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91302" y="444864"/>
            <a:ext cx="3680879" cy="523220"/>
          </a:xfrm>
          <a:prstGeom prst="rect">
            <a:avLst/>
          </a:prstGeom>
        </p:spPr>
        <p:txBody>
          <a:bodyPr wrap="none">
            <a:spAutoFit/>
          </a:bodyPr>
          <a:lstStyle/>
          <a:p>
            <a:r>
              <a:rPr lang="es-MX" sz="2800" b="1" dirty="0" smtClean="0">
                <a:solidFill>
                  <a:schemeClr val="tx1"/>
                </a:solidFill>
                <a:latin typeface="Cambria" pitchFamily="18" charset="0"/>
              </a:rPr>
              <a:t>PUBLICIDAD SEXISTA</a:t>
            </a:r>
            <a:endParaRPr lang="es-MX" sz="2800" dirty="0"/>
          </a:p>
        </p:txBody>
      </p:sp>
      <p:pic>
        <p:nvPicPr>
          <p:cNvPr id="3" name="Picture 4" descr="Polémica por publicidad sexista dentro de supermercado | La F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1302" y="1227515"/>
            <a:ext cx="6641350" cy="546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689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266092" y="0"/>
            <a:ext cx="6611815" cy="6858000"/>
            <a:chOff x="0" y="0"/>
            <a:chExt cx="4921944" cy="6858000"/>
          </a:xfrm>
        </p:grpSpPr>
        <p:pic>
          <p:nvPicPr>
            <p:cNvPr id="4" name="Picture 2" descr="Resultado de imagen para PUBLICIDAD SEXISTA"/>
            <p:cNvPicPr>
              <a:picLocks noChangeAspect="1" noChangeArrowheads="1"/>
            </p:cNvPicPr>
            <p:nvPr/>
          </p:nvPicPr>
          <p:blipFill>
            <a:blip r:embed="rId2"/>
            <a:srcRect/>
            <a:stretch>
              <a:fillRect/>
            </a:stretch>
          </p:blipFill>
          <p:spPr bwMode="auto">
            <a:xfrm>
              <a:off x="0" y="0"/>
              <a:ext cx="4921944" cy="3691458"/>
            </a:xfrm>
            <a:prstGeom prst="rect">
              <a:avLst/>
            </a:prstGeom>
            <a:noFill/>
          </p:spPr>
        </p:pic>
        <p:pic>
          <p:nvPicPr>
            <p:cNvPr id="5" name="Picture 2" descr="17 ejemplos de publicidad sexista con los que las marcas han &quot;patinado&quot; a  lo largo de los años | Marketing Direc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1458"/>
              <a:ext cx="4921944" cy="31665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4029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En For Men - Cloralex #HazTuPar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2321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06658" y="542335"/>
            <a:ext cx="6096000" cy="4832092"/>
          </a:xfrm>
          <a:prstGeom prst="rect">
            <a:avLst/>
          </a:prstGeom>
        </p:spPr>
        <p:txBody>
          <a:bodyPr>
            <a:spAutoFit/>
          </a:bodyPr>
          <a:lstStyle/>
          <a:p>
            <a:pPr algn="just"/>
            <a:r>
              <a:rPr lang="es-MX" sz="2800" b="1" dirty="0" smtClean="0">
                <a:effectLst>
                  <a:outerShdw blurRad="38100" dist="38100" dir="2700000" algn="tl">
                    <a:srgbClr val="000000">
                      <a:alpha val="43137"/>
                    </a:srgbClr>
                  </a:outerShdw>
                </a:effectLst>
                <a:latin typeface="Century Gothic" panose="020B0502020202020204" pitchFamily="34" charset="0"/>
              </a:rPr>
              <a:t>INVISIBILIZACIÓN DE LAS MUJERES</a:t>
            </a:r>
          </a:p>
          <a:p>
            <a:pPr algn="just"/>
            <a:endParaRPr lang="es-MX" sz="2800" dirty="0" smtClean="0">
              <a:latin typeface="Century Gothic" panose="020B0502020202020204" pitchFamily="34" charset="0"/>
            </a:endParaRPr>
          </a:p>
          <a:p>
            <a:pPr algn="just"/>
            <a:r>
              <a:rPr lang="es-MX" sz="2800" dirty="0" smtClean="0">
                <a:latin typeface="Century Gothic" panose="020B0502020202020204" pitchFamily="34" charset="0"/>
              </a:rPr>
              <a:t>Conjunto de </a:t>
            </a:r>
            <a:r>
              <a:rPr lang="es-MX" sz="2800" b="1" dirty="0" smtClean="0">
                <a:latin typeface="Century Gothic" panose="020B0502020202020204" pitchFamily="34" charset="0"/>
              </a:rPr>
              <a:t>mecanismos culturales que llevan a omitir la presencia </a:t>
            </a:r>
            <a:r>
              <a:rPr lang="es-MX" sz="2800" dirty="0" smtClean="0">
                <a:latin typeface="Century Gothic" panose="020B0502020202020204" pitchFamily="34" charset="0"/>
              </a:rPr>
              <a:t>de las mujeres en la sociedad</a:t>
            </a:r>
            <a:r>
              <a:rPr lang="es-MX" sz="2800" b="1" dirty="0" smtClean="0">
                <a:latin typeface="Century Gothic" panose="020B0502020202020204" pitchFamily="34" charset="0"/>
              </a:rPr>
              <a:t>.</a:t>
            </a:r>
          </a:p>
          <a:p>
            <a:pPr algn="just"/>
            <a:endParaRPr lang="es-MX" sz="2800" dirty="0" smtClean="0">
              <a:latin typeface="Century Gothic" panose="020B0502020202020204" pitchFamily="34" charset="0"/>
            </a:endParaRPr>
          </a:p>
          <a:p>
            <a:pPr algn="just"/>
            <a:r>
              <a:rPr lang="es-MX" sz="2800" dirty="0" smtClean="0">
                <a:latin typeface="Century Gothic" panose="020B0502020202020204" pitchFamily="34" charset="0"/>
              </a:rPr>
              <a:t>La </a:t>
            </a:r>
            <a:r>
              <a:rPr lang="es-MX" sz="2800" dirty="0" err="1" smtClean="0">
                <a:latin typeface="Century Gothic" panose="020B0502020202020204" pitchFamily="34" charset="0"/>
              </a:rPr>
              <a:t>invisibilización</a:t>
            </a:r>
            <a:r>
              <a:rPr lang="es-MX" sz="2800" dirty="0" smtClean="0">
                <a:latin typeface="Century Gothic" panose="020B0502020202020204" pitchFamily="34" charset="0"/>
              </a:rPr>
              <a:t> resulta causa y efecto cuando hablamos de la utilización sexista del lenguaje.</a:t>
            </a:r>
          </a:p>
          <a:p>
            <a:pPr algn="just"/>
            <a:endParaRPr lang="es-MX" sz="2800" dirty="0">
              <a:latin typeface="Century Gothic" panose="020B0502020202020204" pitchFamily="34" charset="0"/>
            </a:endParaRPr>
          </a:p>
        </p:txBody>
      </p:sp>
      <p:pic>
        <p:nvPicPr>
          <p:cNvPr id="5122" name="Picture 2" descr="La RAE debate si hay que reformar la Constitución para evitar el lenguaje  machista | Cultura | EL PAÍ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791" y="3902298"/>
            <a:ext cx="4523905" cy="258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541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bes qué son los derechos humanos_  Video educativo _ Klau Tenorio Locutor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87410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p:cNvSpPr txBox="1">
            <a:spLocks/>
          </p:cNvSpPr>
          <p:nvPr/>
        </p:nvSpPr>
        <p:spPr>
          <a:xfrm>
            <a:off x="5284749" y="3857799"/>
            <a:ext cx="5378957" cy="3000201"/>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s-MX" sz="2000" b="1" dirty="0" smtClean="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rPr>
              <a:t>No se olvide que el pensamiento se modela gracias a la palabra, y que solo existe lo que tiene nombre. </a:t>
            </a:r>
            <a:br>
              <a:rPr lang="es-MX" sz="2000" b="1" dirty="0" smtClean="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rPr>
            </a:br>
            <a:r>
              <a:rPr lang="es-MX" sz="2000" b="1" dirty="0" smtClean="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rPr>
              <a:t>                               </a:t>
            </a:r>
            <a:br>
              <a:rPr lang="es-MX" sz="2000" b="1" dirty="0" smtClean="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rPr>
            </a:br>
            <a:r>
              <a:rPr lang="es-MX" sz="2000" b="1" dirty="0" smtClean="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rPr>
              <a:t>                                  </a:t>
            </a:r>
            <a:r>
              <a:rPr lang="es-MX" sz="1800" b="1" dirty="0" smtClean="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rPr>
              <a:t>Ma. Ángeles Calero</a:t>
            </a:r>
            <a:endParaRPr lang="es-MX" sz="1800" b="1" dirty="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endParaRPr>
          </a:p>
        </p:txBody>
      </p:sp>
      <p:pic>
        <p:nvPicPr>
          <p:cNvPr id="5" name="Picture 2" descr="4.1 Uso sexista de la lengua - Materiales para la coeducación | Igualdad,  Educacion virtual, Pensando image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24" y="600477"/>
            <a:ext cx="3733845" cy="350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401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6" name="Google Shape;1926;p47"/>
          <p:cNvSpPr txBox="1">
            <a:spLocks noGrp="1"/>
          </p:cNvSpPr>
          <p:nvPr>
            <p:ph type="title"/>
          </p:nvPr>
        </p:nvSpPr>
        <p:spPr>
          <a:xfrm>
            <a:off x="1955800" y="795947"/>
            <a:ext cx="8280400" cy="763600"/>
          </a:xfrm>
          <a:prstGeom prst="rect">
            <a:avLst/>
          </a:prstGeom>
        </p:spPr>
        <p:txBody>
          <a:bodyPr spcFirstLastPara="1" vert="horz" wrap="square" lIns="72000" tIns="0" rIns="0" bIns="0" rtlCol="0" anchor="t" anchorCtr="0">
            <a:noAutofit/>
          </a:bodyPr>
          <a:lstStyle/>
          <a:p>
            <a:pPr algn="ctr">
              <a:spcBef>
                <a:spcPts val="0"/>
              </a:spcBef>
            </a:pPr>
            <a:r>
              <a:rPr lang="en" sz="4800" b="1" dirty="0">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CONCEPTO</a:t>
            </a:r>
            <a:endParaRPr sz="4800" b="1" dirty="0">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endParaRPr>
          </a:p>
        </p:txBody>
      </p:sp>
      <p:sp>
        <p:nvSpPr>
          <p:cNvPr id="2" name="Rectángulo 1"/>
          <p:cNvSpPr/>
          <p:nvPr/>
        </p:nvSpPr>
        <p:spPr>
          <a:xfrm>
            <a:off x="1837152" y="1854813"/>
            <a:ext cx="9569885" cy="4154407"/>
          </a:xfrm>
          <a:prstGeom prst="rect">
            <a:avLst/>
          </a:prstGeom>
        </p:spPr>
        <p:txBody>
          <a:bodyPr wrap="square">
            <a:spAutoFit/>
          </a:bodyPr>
          <a:lstStyle/>
          <a:p>
            <a:pPr algn="just">
              <a:buClr>
                <a:schemeClr val="bg1">
                  <a:lumMod val="65000"/>
                </a:schemeClr>
              </a:buClr>
              <a:buFont typeface="Wingdings 3" charset="2"/>
              <a:buChar char=""/>
              <a:defRPr/>
            </a:pP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 LENGUAJE INCLUYENTE</a:t>
            </a:r>
          </a:p>
          <a:p>
            <a:pPr algn="just">
              <a:defRPr/>
            </a:pP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Hace referencia a toda expresión verbal o escrita que utiliza vocabulario neutro, o bien, </a:t>
            </a:r>
            <a:r>
              <a:rPr lang="es-ES" sz="2133" b="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hace evidente lo femenino y masculino</a:t>
            </a: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 </a:t>
            </a:r>
            <a:r>
              <a:rPr lang="es-ES" sz="2133" b="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Visibiliza a grupos de población poco reconocidos, discriminados o excluidos</a:t>
            </a: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 También evita generalizaciones del masculino para situaciones y actividades donde aparecen mujeres y hombres</a:t>
            </a:r>
            <a:r>
              <a:rPr lang="es-ES" sz="2400"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a:t>
            </a:r>
          </a:p>
          <a:p>
            <a:pPr algn="just">
              <a:defRPr/>
            </a:pPr>
            <a:endParaRPr lang="es-ES" sz="2400"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just">
              <a:defRPr/>
            </a:pPr>
            <a:endParaRPr lang="es-ES" sz="2400"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algn="just">
              <a:buClr>
                <a:schemeClr val="bg1">
                  <a:lumMod val="65000"/>
                </a:schemeClr>
              </a:buClr>
              <a:buFont typeface="Wingdings 3" charset="2"/>
              <a:buChar char=""/>
              <a:defRPr/>
            </a:pP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 LENGUAJE  NO SEXISTA</a:t>
            </a:r>
          </a:p>
          <a:p>
            <a:pPr algn="just">
              <a:defRPr/>
            </a:pP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Evita </a:t>
            </a:r>
            <a:r>
              <a:rPr lang="es-ES" sz="2133" b="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frases, mensajes o expresiones que </a:t>
            </a:r>
            <a:r>
              <a:rPr lang="es-ES" sz="2133" b="1" dirty="0" err="1">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invisibilizan</a:t>
            </a:r>
            <a:r>
              <a:rPr lang="es-ES" sz="2133"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 humillan, ofenden, subordinan, discriminan o violentan a las personas, en particular </a:t>
            </a:r>
            <a:r>
              <a:rPr lang="es-ES" sz="2133" dirty="0">
                <a:solidFill>
                  <a:schemeClr val="bg1"/>
                </a:solidFill>
                <a:latin typeface="Nirmala UI" panose="020B0502040204020203" pitchFamily="34" charset="0"/>
                <a:ea typeface="Nirmala UI" panose="020B0502040204020203" pitchFamily="34" charset="0"/>
                <a:cs typeface="Nirmala UI" panose="020B0502040204020203" pitchFamily="34" charset="0"/>
              </a:rPr>
              <a:t>a las mujeres, quienes han sido tradicionalmente objeto del sexismo</a:t>
            </a:r>
          </a:p>
        </p:txBody>
      </p:sp>
    </p:spTree>
    <p:extLst>
      <p:ext uri="{BB962C8B-B14F-4D97-AF65-F5344CB8AC3E}">
        <p14:creationId xmlns:p14="http://schemas.microsoft.com/office/powerpoint/2010/main" val="24360271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LA PERSPECTIVA DE GÉNERO Y EL LENGUAJE INCLUYENTE CONCEPTOS BÁSIC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6" descr="LA PERSPECTIVA DE GÉNERO Y EL LENGUAJE INCLUYENTE CONCEPTOS BÁSICOS"/>
          <p:cNvSpPr>
            <a:spLocks noChangeAspect="1" noChangeArrowheads="1"/>
          </p:cNvSpPr>
          <p:nvPr/>
        </p:nvSpPr>
        <p:spPr bwMode="auto">
          <a:xfrm>
            <a:off x="2587536" y="1038247"/>
            <a:ext cx="5049636" cy="50496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176" name="Picture 8" descr="🌟 ¿Qué es el lenguaje inclus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396" y="263368"/>
            <a:ext cx="5074522" cy="638056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LENGUAJE INCLUYENTE Y NO DISCRIMINATORIO EN EL DISEÑO DE POLÍTICAS  PÚBLICAS. CDM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341" y="1038247"/>
            <a:ext cx="4507337" cy="288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029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6786" y="160891"/>
            <a:ext cx="8043292" cy="1485900"/>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MX" sz="3600" b="1" smtClean="0">
                <a:solidFill>
                  <a:schemeClr val="tx1"/>
                </a:solidFill>
                <a:effectLst>
                  <a:outerShdw blurRad="38100" dist="38100" dir="2700000" algn="tl">
                    <a:srgbClr val="000000">
                      <a:alpha val="43137"/>
                    </a:srgbClr>
                  </a:outerShdw>
                </a:effectLst>
                <a:latin typeface="Cambria" pitchFamily="18" charset="0"/>
              </a:rPr>
              <a:t>EQUIDAD DE GÉNERO</a:t>
            </a:r>
            <a:endParaRPr lang="es-MX" sz="3600" dirty="0">
              <a:solidFill>
                <a:schemeClr val="tx1"/>
              </a:solidFill>
              <a:effectLst>
                <a:outerShdw blurRad="38100" dist="38100" dir="2700000" algn="tl">
                  <a:srgbClr val="000000">
                    <a:alpha val="43137"/>
                  </a:srgbClr>
                </a:outerShdw>
              </a:effectLst>
            </a:endParaRPr>
          </a:p>
        </p:txBody>
      </p:sp>
      <p:sp>
        <p:nvSpPr>
          <p:cNvPr id="3" name="2 Marcador de contenido"/>
          <p:cNvSpPr txBox="1">
            <a:spLocks/>
          </p:cNvSpPr>
          <p:nvPr/>
        </p:nvSpPr>
        <p:spPr>
          <a:xfrm>
            <a:off x="936786" y="903841"/>
            <a:ext cx="10584654" cy="3816425"/>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buFont typeface="Franklin Gothic Book" panose="020B0503020102020204" pitchFamily="34" charset="0"/>
              <a:buNone/>
            </a:pPr>
            <a:r>
              <a:rPr lang="es-MX" sz="2600" dirty="0" smtClean="0">
                <a:latin typeface="Cambria" panose="02040503050406030204" pitchFamily="18" charset="0"/>
                <a:ea typeface="Cambria" panose="02040503050406030204" pitchFamily="18" charset="0"/>
              </a:rPr>
              <a:t>Intenta </a:t>
            </a:r>
            <a:r>
              <a:rPr lang="es-MX" sz="2600" b="1" dirty="0" smtClean="0">
                <a:latin typeface="Cambria" panose="02040503050406030204" pitchFamily="18" charset="0"/>
                <a:ea typeface="Cambria" panose="02040503050406030204" pitchFamily="18" charset="0"/>
              </a:rPr>
              <a:t>promover la igualdad</a:t>
            </a:r>
            <a:r>
              <a:rPr lang="es-MX" sz="2600" dirty="0" smtClean="0">
                <a:latin typeface="Cambria" panose="02040503050406030204" pitchFamily="18" charset="0"/>
                <a:ea typeface="Cambria" panose="02040503050406030204" pitchFamily="18" charset="0"/>
              </a:rPr>
              <a:t>, más allá de las diferencias en el sexo, la cultura, los sectores económicos a los que se pertenece, etc.</a:t>
            </a:r>
          </a:p>
          <a:p>
            <a:pPr marL="0" indent="0" algn="just">
              <a:buFont typeface="Franklin Gothic Book" panose="020B0503020102020204" pitchFamily="34" charset="0"/>
              <a:buNone/>
            </a:pPr>
            <a:endParaRPr lang="es-ES" sz="2600" dirty="0" smtClean="0">
              <a:latin typeface="Cambria" panose="02040503050406030204" pitchFamily="18" charset="0"/>
              <a:ea typeface="Cambria" panose="02040503050406030204" pitchFamily="18" charset="0"/>
            </a:endParaRPr>
          </a:p>
          <a:p>
            <a:pPr marL="0" indent="0" algn="just">
              <a:buFont typeface="Franklin Gothic Book" panose="020B0503020102020204" pitchFamily="34" charset="0"/>
              <a:buNone/>
            </a:pPr>
            <a:r>
              <a:rPr lang="es-ES" sz="2600" dirty="0" smtClean="0">
                <a:latin typeface="Cambria" panose="02040503050406030204" pitchFamily="18" charset="0"/>
                <a:ea typeface="Cambria" panose="02040503050406030204" pitchFamily="18" charset="0"/>
              </a:rPr>
              <a:t>Trato imparcial entre hombres y mujeres de acuerdo a sus necesidades. </a:t>
            </a:r>
            <a:endParaRPr lang="es-MX" sz="2600" dirty="0" smtClean="0">
              <a:latin typeface="Cambria" panose="02040503050406030204" pitchFamily="18" charset="0"/>
              <a:ea typeface="Cambria" panose="02040503050406030204" pitchFamily="18" charset="0"/>
            </a:endParaRPr>
          </a:p>
          <a:p>
            <a:pPr marL="0" indent="0" algn="just">
              <a:buFont typeface="Franklin Gothic Book" panose="020B0503020102020204" pitchFamily="34" charset="0"/>
              <a:buNone/>
            </a:pPr>
            <a:endParaRPr lang="es-MX" sz="3300" dirty="0" smtClean="0">
              <a:latin typeface="Cambria" panose="02040503050406030204" pitchFamily="18" charset="0"/>
              <a:ea typeface="Cambria" panose="02040503050406030204" pitchFamily="18" charset="0"/>
            </a:endParaRPr>
          </a:p>
          <a:p>
            <a:pPr marL="0" indent="0" algn="just">
              <a:buFont typeface="Franklin Gothic Book" panose="020B0503020102020204" pitchFamily="34" charset="0"/>
              <a:buNone/>
            </a:pPr>
            <a:r>
              <a:rPr lang="es-MX" dirty="0" smtClean="0"/>
              <a:t/>
            </a:r>
            <a:br>
              <a:rPr lang="es-MX" dirty="0" smtClean="0"/>
            </a:br>
            <a:endParaRPr lang="es-MX" dirty="0">
              <a:latin typeface="Cambria" pitchFamily="18" charset="0"/>
            </a:endParaRPr>
          </a:p>
        </p:txBody>
      </p:sp>
      <p:pic>
        <p:nvPicPr>
          <p:cNvPr id="4" name="Picture 2" descr="Descripción grafica de justicia - Paloma Arrabal"/>
          <p:cNvPicPr>
            <a:picLocks noChangeAspect="1" noChangeArrowheads="1"/>
          </p:cNvPicPr>
          <p:nvPr/>
        </p:nvPicPr>
        <p:blipFill rotWithShape="1">
          <a:blip r:embed="rId2">
            <a:extLst>
              <a:ext uri="{28A0092B-C50C-407E-A947-70E740481C1C}">
                <a14:useLocalDpi xmlns:a14="http://schemas.microsoft.com/office/drawing/2010/main" val="0"/>
              </a:ext>
            </a:extLst>
          </a:blip>
          <a:srcRect t="16034" r="-650"/>
          <a:stretch/>
        </p:blipFill>
        <p:spPr bwMode="auto">
          <a:xfrm>
            <a:off x="6832337" y="2812053"/>
            <a:ext cx="5190894" cy="381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71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8597" y="929306"/>
            <a:ext cx="6096000" cy="1569660"/>
          </a:xfrm>
          <a:prstGeom prst="rect">
            <a:avLst/>
          </a:prstGeom>
        </p:spPr>
        <p:txBody>
          <a:bodyPr>
            <a:spAutoFit/>
          </a:bodyPr>
          <a:lstStyle/>
          <a:p>
            <a:r>
              <a:rPr lang="es-MX" sz="4800" b="1" dirty="0" smtClean="0">
                <a:latin typeface="MS UI Gothic" panose="020B0600070205080204" pitchFamily="34" charset="-128"/>
                <a:ea typeface="MS UI Gothic" panose="020B0600070205080204" pitchFamily="34" charset="-128"/>
              </a:rPr>
              <a:t>MARCO NORMATIVO </a:t>
            </a:r>
            <a:br>
              <a:rPr lang="es-MX" sz="4800" b="1" dirty="0" smtClean="0">
                <a:latin typeface="MS UI Gothic" panose="020B0600070205080204" pitchFamily="34" charset="-128"/>
                <a:ea typeface="MS UI Gothic" panose="020B0600070205080204" pitchFamily="34" charset="-128"/>
              </a:rPr>
            </a:br>
            <a:r>
              <a:rPr lang="es-MX" sz="4800" b="1" dirty="0" smtClean="0">
                <a:latin typeface="MS UI Gothic" panose="020B0600070205080204" pitchFamily="34" charset="-128"/>
                <a:ea typeface="MS UI Gothic" panose="020B0600070205080204" pitchFamily="34" charset="-128"/>
              </a:rPr>
              <a:t>INTERNACIONAL </a:t>
            </a:r>
            <a:endParaRPr lang="es-MX" sz="4800" dirty="0">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1035182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03290" y="0"/>
            <a:ext cx="6096000" cy="1292662"/>
          </a:xfrm>
          <a:prstGeom prst="rect">
            <a:avLst/>
          </a:prstGeom>
        </p:spPr>
        <p:txBody>
          <a:bodyPr>
            <a:spAutoFit/>
          </a:bodyPr>
          <a:lstStyle/>
          <a:p>
            <a:r>
              <a:rPr lang="es-MX" sz="2400" b="1" dirty="0" smtClean="0">
                <a:solidFill>
                  <a:schemeClr val="tx1">
                    <a:lumMod val="95000"/>
                    <a:lumOff val="5000"/>
                  </a:schemeClr>
                </a:solidFill>
                <a:latin typeface="Cambria" pitchFamily="18" charset="0"/>
              </a:rPr>
              <a:t/>
            </a:r>
            <a:br>
              <a:rPr lang="es-MX" sz="2400" b="1" dirty="0" smtClean="0">
                <a:solidFill>
                  <a:schemeClr val="tx1">
                    <a:lumMod val="95000"/>
                    <a:lumOff val="5000"/>
                  </a:schemeClr>
                </a:solidFill>
                <a:latin typeface="Cambria" pitchFamily="18" charset="0"/>
              </a:rPr>
            </a:br>
            <a:r>
              <a:rPr lang="es-MX" b="1" dirty="0" smtClean="0">
                <a:solidFill>
                  <a:schemeClr val="tx1">
                    <a:lumMod val="95000"/>
                    <a:lumOff val="5000"/>
                  </a:schemeClr>
                </a:solidFill>
                <a:latin typeface="Abel" panose="020B0604020202020204" charset="0"/>
              </a:rPr>
              <a:t>CONVENCIÓN SOBRE LA ELIMINACIÓN DE TODAS LAS FORMAS DE DISCRIMINACIÓN CONTRA LA MUJER (CEDAW). </a:t>
            </a:r>
            <a:endParaRPr lang="es-MX"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776" y="104094"/>
            <a:ext cx="2136224" cy="237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p:cNvSpPr/>
          <p:nvPr/>
        </p:nvSpPr>
        <p:spPr>
          <a:xfrm>
            <a:off x="1103290" y="1785029"/>
            <a:ext cx="6096000" cy="4524315"/>
          </a:xfrm>
          <a:prstGeom prst="rect">
            <a:avLst/>
          </a:prstGeom>
        </p:spPr>
        <p:txBody>
          <a:bodyPr>
            <a:spAutoFit/>
          </a:bodyPr>
          <a:lstStyle/>
          <a:p>
            <a:pPr marL="257175" indent="-257175" algn="just">
              <a:buClr>
                <a:schemeClr val="tx1">
                  <a:lumMod val="95000"/>
                  <a:lumOff val="5000"/>
                </a:schemeClr>
              </a:buClr>
              <a:buFont typeface="Wingdings" panose="05000000000000000000" pitchFamily="2" charset="2"/>
              <a:buChar char="Ø"/>
            </a:pPr>
            <a:r>
              <a:rPr lang="es-MX" dirty="0" smtClean="0">
                <a:solidFill>
                  <a:schemeClr val="tx1">
                    <a:lumMod val="75000"/>
                    <a:lumOff val="25000"/>
                  </a:schemeClr>
                </a:solidFill>
                <a:latin typeface="Abel" panose="020B0604020202020204" charset="0"/>
                <a:ea typeface="Times New Roman" panose="02020603050405020304" pitchFamily="18" charset="0"/>
              </a:rPr>
              <a:t>Fue</a:t>
            </a:r>
            <a:r>
              <a:rPr lang="es-MX" cap="all" dirty="0" smtClean="0">
                <a:solidFill>
                  <a:schemeClr val="tx1">
                    <a:lumMod val="75000"/>
                    <a:lumOff val="25000"/>
                  </a:schemeClr>
                </a:solidFill>
                <a:latin typeface="Abel" panose="020B0604020202020204" charset="0"/>
                <a:ea typeface="Times New Roman" panose="02020603050405020304" pitchFamily="18" charset="0"/>
              </a:rPr>
              <a:t> </a:t>
            </a:r>
            <a:r>
              <a:rPr lang="es-MX" dirty="0" smtClean="0">
                <a:solidFill>
                  <a:schemeClr val="tx1">
                    <a:lumMod val="75000"/>
                    <a:lumOff val="25000"/>
                  </a:schemeClr>
                </a:solidFill>
                <a:latin typeface="Abel" panose="020B0604020202020204" charset="0"/>
                <a:ea typeface="Times New Roman" panose="02020603050405020304" pitchFamily="18" charset="0"/>
              </a:rPr>
              <a:t>adoptada el 18 de diciembre de 1979 por la asamblea general de Naciones Unidas. </a:t>
            </a:r>
          </a:p>
          <a:p>
            <a:pPr marL="257175" indent="-257175" algn="just">
              <a:buClr>
                <a:schemeClr val="tx1">
                  <a:lumMod val="95000"/>
                  <a:lumOff val="5000"/>
                </a:schemeClr>
              </a:buClr>
              <a:buFont typeface="Wingdings" panose="05000000000000000000" pitchFamily="2" charset="2"/>
              <a:buChar char="Ø"/>
            </a:pPr>
            <a:endParaRPr lang="es-MX" dirty="0" smtClean="0">
              <a:solidFill>
                <a:schemeClr val="tx1">
                  <a:lumMod val="75000"/>
                  <a:lumOff val="25000"/>
                </a:schemeClr>
              </a:solidFill>
              <a:latin typeface="Abel" panose="020B0604020202020204" charset="0"/>
              <a:ea typeface="Times New Roman" panose="02020603050405020304" pitchFamily="18" charset="0"/>
            </a:endParaRPr>
          </a:p>
          <a:p>
            <a:pPr marL="257175" indent="-257175" algn="just">
              <a:buClr>
                <a:schemeClr val="tx1">
                  <a:lumMod val="95000"/>
                  <a:lumOff val="5000"/>
                </a:schemeClr>
              </a:buClr>
              <a:buFont typeface="Wingdings" panose="05000000000000000000" pitchFamily="2" charset="2"/>
              <a:buChar char="Ø"/>
            </a:pPr>
            <a:r>
              <a:rPr lang="es-MX" dirty="0" smtClean="0">
                <a:solidFill>
                  <a:schemeClr val="tx1">
                    <a:lumMod val="75000"/>
                    <a:lumOff val="25000"/>
                  </a:schemeClr>
                </a:solidFill>
                <a:latin typeface="Abel" panose="020B0604020202020204" charset="0"/>
                <a:ea typeface="Times New Roman" panose="02020603050405020304" pitchFamily="18" charset="0"/>
              </a:rPr>
              <a:t>México ratifico la convención el 23 de marzo de 1981, año en el que entró en vigor en nuestro país. </a:t>
            </a:r>
          </a:p>
          <a:p>
            <a:pPr marL="257175" indent="-257175" algn="just">
              <a:buClr>
                <a:schemeClr val="tx1">
                  <a:lumMod val="95000"/>
                  <a:lumOff val="5000"/>
                </a:schemeClr>
              </a:buClr>
              <a:buFont typeface="Wingdings" panose="05000000000000000000" pitchFamily="2" charset="2"/>
              <a:buChar char="Ø"/>
            </a:pPr>
            <a:endParaRPr lang="es-MX" dirty="0" smtClean="0">
              <a:solidFill>
                <a:schemeClr val="tx1">
                  <a:lumMod val="75000"/>
                  <a:lumOff val="25000"/>
                </a:schemeClr>
              </a:solidFill>
              <a:latin typeface="Abel" panose="020B0604020202020204" charset="0"/>
              <a:ea typeface="Times New Roman" panose="02020603050405020304" pitchFamily="18" charset="0"/>
            </a:endParaRPr>
          </a:p>
          <a:p>
            <a:pPr marL="257175" indent="-257175" algn="just">
              <a:buClr>
                <a:schemeClr val="tx1">
                  <a:lumMod val="95000"/>
                  <a:lumOff val="5000"/>
                </a:schemeClr>
              </a:buClr>
              <a:buFont typeface="Wingdings" panose="05000000000000000000" pitchFamily="2" charset="2"/>
              <a:buChar char="Ø"/>
            </a:pPr>
            <a:r>
              <a:rPr lang="es-MX" dirty="0" smtClean="0">
                <a:solidFill>
                  <a:schemeClr val="tx1">
                    <a:lumMod val="75000"/>
                    <a:lumOff val="25000"/>
                  </a:schemeClr>
                </a:solidFill>
                <a:latin typeface="Abel" panose="020B0604020202020204" charset="0"/>
                <a:ea typeface="Times New Roman" panose="02020603050405020304" pitchFamily="18" charset="0"/>
              </a:rPr>
              <a:t>30 artículos. </a:t>
            </a:r>
          </a:p>
          <a:p>
            <a:pPr marL="257175" indent="-257175" algn="just">
              <a:buClr>
                <a:schemeClr val="tx1">
                  <a:lumMod val="95000"/>
                  <a:lumOff val="5000"/>
                </a:schemeClr>
              </a:buClr>
              <a:buFont typeface="Wingdings" panose="05000000000000000000" pitchFamily="2" charset="2"/>
              <a:buChar char="Ø"/>
            </a:pPr>
            <a:endParaRPr lang="es-MX" dirty="0" smtClean="0">
              <a:solidFill>
                <a:schemeClr val="tx1">
                  <a:lumMod val="75000"/>
                  <a:lumOff val="25000"/>
                </a:schemeClr>
              </a:solidFill>
              <a:latin typeface="Abel" panose="020B0604020202020204" charset="0"/>
              <a:ea typeface="Times New Roman" panose="02020603050405020304" pitchFamily="18" charset="0"/>
            </a:endParaRPr>
          </a:p>
          <a:p>
            <a:pPr marL="257175" indent="-257175" algn="just">
              <a:buClr>
                <a:schemeClr val="tx1">
                  <a:lumMod val="95000"/>
                  <a:lumOff val="5000"/>
                </a:schemeClr>
              </a:buClr>
              <a:buFont typeface="Wingdings" panose="05000000000000000000" pitchFamily="2" charset="2"/>
              <a:buChar char="Ø"/>
            </a:pPr>
            <a:r>
              <a:rPr lang="es-MX" dirty="0" smtClean="0">
                <a:solidFill>
                  <a:schemeClr val="tx1">
                    <a:lumMod val="75000"/>
                    <a:lumOff val="25000"/>
                  </a:schemeClr>
                </a:solidFill>
                <a:latin typeface="Abel" panose="020B0604020202020204" charset="0"/>
                <a:ea typeface="Times New Roman" panose="02020603050405020304" pitchFamily="18" charset="0"/>
              </a:rPr>
              <a:t>Establece los principios rectores que deben seguir los países: Igualdad y no discriminación. </a:t>
            </a:r>
          </a:p>
          <a:p>
            <a:pPr marL="257175" indent="-257175" algn="just">
              <a:buClr>
                <a:schemeClr val="tx1">
                  <a:lumMod val="95000"/>
                  <a:lumOff val="5000"/>
                </a:schemeClr>
              </a:buClr>
              <a:buFont typeface="Wingdings" panose="05000000000000000000" pitchFamily="2" charset="2"/>
              <a:buChar char="Ø"/>
            </a:pPr>
            <a:endParaRPr lang="es-MX" dirty="0" smtClean="0">
              <a:solidFill>
                <a:schemeClr val="tx1">
                  <a:lumMod val="75000"/>
                  <a:lumOff val="25000"/>
                </a:schemeClr>
              </a:solidFill>
              <a:latin typeface="Abel" panose="020B0604020202020204" charset="0"/>
              <a:ea typeface="Times New Roman" panose="02020603050405020304" pitchFamily="18" charset="0"/>
            </a:endParaRPr>
          </a:p>
          <a:p>
            <a:pPr marL="257175" indent="-257175" algn="just">
              <a:buClr>
                <a:schemeClr val="tx1">
                  <a:lumMod val="95000"/>
                  <a:lumOff val="5000"/>
                </a:schemeClr>
              </a:buClr>
              <a:buFont typeface="Wingdings" panose="05000000000000000000" pitchFamily="2" charset="2"/>
              <a:buChar char="Ø"/>
            </a:pPr>
            <a:r>
              <a:rPr lang="es-MX" dirty="0" smtClean="0">
                <a:solidFill>
                  <a:schemeClr val="tx1">
                    <a:lumMod val="75000"/>
                    <a:lumOff val="25000"/>
                  </a:schemeClr>
                </a:solidFill>
                <a:latin typeface="Abel" panose="020B0604020202020204" charset="0"/>
                <a:ea typeface="Times New Roman" panose="02020603050405020304" pitchFamily="18" charset="0"/>
              </a:rPr>
              <a:t>Establece obligaciones específicas para que los estados tomen medidas para </a:t>
            </a:r>
            <a:r>
              <a:rPr lang="es-MX" b="1" dirty="0" smtClean="0">
                <a:solidFill>
                  <a:schemeClr val="tx1">
                    <a:lumMod val="75000"/>
                    <a:lumOff val="25000"/>
                  </a:schemeClr>
                </a:solidFill>
                <a:latin typeface="Abel" panose="020B0604020202020204" charset="0"/>
                <a:ea typeface="Times New Roman" panose="02020603050405020304" pitchFamily="18" charset="0"/>
              </a:rPr>
              <a:t>erradicar la discriminación de la mujer</a:t>
            </a:r>
            <a:r>
              <a:rPr lang="es-MX" dirty="0" smtClean="0">
                <a:solidFill>
                  <a:schemeClr val="tx1">
                    <a:lumMod val="75000"/>
                    <a:lumOff val="25000"/>
                  </a:schemeClr>
                </a:solidFill>
                <a:latin typeface="Abel" panose="020B0604020202020204" charset="0"/>
                <a:ea typeface="Times New Roman" panose="02020603050405020304" pitchFamily="18" charset="0"/>
              </a:rPr>
              <a:t>. </a:t>
            </a:r>
          </a:p>
          <a:p>
            <a:pPr marL="257175" indent="-257175" algn="just">
              <a:buClr>
                <a:schemeClr val="tx1">
                  <a:lumMod val="95000"/>
                  <a:lumOff val="5000"/>
                </a:schemeClr>
              </a:buClr>
              <a:buFont typeface="Wingdings" panose="05000000000000000000" pitchFamily="2" charset="2"/>
              <a:buChar char="Ø"/>
            </a:pPr>
            <a:endParaRPr lang="es-MX" dirty="0" smtClean="0">
              <a:solidFill>
                <a:schemeClr val="tx1">
                  <a:lumMod val="75000"/>
                  <a:lumOff val="25000"/>
                </a:schemeClr>
              </a:solidFill>
              <a:latin typeface="Abel" panose="020B0604020202020204" charset="0"/>
              <a:ea typeface="Times New Roman" panose="02020603050405020304" pitchFamily="18" charset="0"/>
            </a:endParaRPr>
          </a:p>
          <a:p>
            <a:pPr marL="257175" indent="-257175" algn="just">
              <a:buClr>
                <a:schemeClr val="tx1">
                  <a:lumMod val="95000"/>
                  <a:lumOff val="5000"/>
                </a:schemeClr>
              </a:buClr>
              <a:buFont typeface="Wingdings" panose="05000000000000000000" pitchFamily="2" charset="2"/>
              <a:buChar char="Ø"/>
            </a:pPr>
            <a:r>
              <a:rPr lang="es-MX" dirty="0" smtClean="0">
                <a:solidFill>
                  <a:schemeClr val="tx1">
                    <a:lumMod val="75000"/>
                    <a:lumOff val="25000"/>
                  </a:schemeClr>
                </a:solidFill>
                <a:latin typeface="Abel" panose="020B0604020202020204" charset="0"/>
                <a:ea typeface="Times New Roman" panose="02020603050405020304" pitchFamily="18" charset="0"/>
              </a:rPr>
              <a:t>Su firma dio origen a la LGIMH. </a:t>
            </a:r>
            <a:endParaRPr lang="es-MX" dirty="0">
              <a:solidFill>
                <a:schemeClr val="tx1">
                  <a:lumMod val="75000"/>
                  <a:lumOff val="25000"/>
                </a:schemeClr>
              </a:solidFill>
              <a:latin typeface="Abel" panose="020B0604020202020204" charset="0"/>
              <a:ea typeface="Times New Roman" panose="02020603050405020304" pitchFamily="18" charset="0"/>
            </a:endParaRPr>
          </a:p>
        </p:txBody>
      </p:sp>
    </p:spTree>
    <p:extLst>
      <p:ext uri="{BB962C8B-B14F-4D97-AF65-F5344CB8AC3E}">
        <p14:creationId xmlns:p14="http://schemas.microsoft.com/office/powerpoint/2010/main" val="2259545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90412" y="133983"/>
            <a:ext cx="6096000" cy="923330"/>
          </a:xfrm>
          <a:prstGeom prst="rect">
            <a:avLst/>
          </a:prstGeom>
        </p:spPr>
        <p:txBody>
          <a:bodyPr>
            <a:spAutoFit/>
          </a:bodyPr>
          <a:lstStyle/>
          <a:p>
            <a:pPr algn="just"/>
            <a:r>
              <a:rPr lang="es-MX" b="1" dirty="0"/>
              <a:t>CONVENCIÓN INTERAMERICANA PARA PREVENIR, SANCINAR Y ERRADICAR VIOLENCIA CONTRA LA MUJER (BELÉM DO PARÁ).</a:t>
            </a:r>
          </a:p>
        </p:txBody>
      </p:sp>
      <p:sp>
        <p:nvSpPr>
          <p:cNvPr id="3" name="Rectángulo 2"/>
          <p:cNvSpPr/>
          <p:nvPr/>
        </p:nvSpPr>
        <p:spPr>
          <a:xfrm>
            <a:off x="1090412" y="1276416"/>
            <a:ext cx="6096000" cy="3970318"/>
          </a:xfrm>
          <a:prstGeom prst="rect">
            <a:avLst/>
          </a:prstGeom>
        </p:spPr>
        <p:txBody>
          <a:bodyPr>
            <a:spAutoFit/>
          </a:bodyPr>
          <a:lstStyle/>
          <a:p>
            <a:pPr marL="192881" indent="-192881" algn="just">
              <a:buClr>
                <a:schemeClr val="accent4">
                  <a:lumMod val="75000"/>
                </a:schemeClr>
              </a:buClr>
              <a:buFont typeface="Wingdings" panose="05000000000000000000" pitchFamily="2" charset="2"/>
              <a:buChar char="Ø"/>
            </a:pPr>
            <a:endParaRPr lang="es-MX" dirty="0" smtClean="0">
              <a:latin typeface="Abel" panose="020B0604020202020204" charset="0"/>
              <a:ea typeface="Times New Roman" panose="02020603050405020304" pitchFamily="18" charset="0"/>
              <a:cs typeface="Calibri" panose="020F0502020204030204" pitchFamily="34" charset="0"/>
            </a:endParaRPr>
          </a:p>
          <a:p>
            <a:pPr marL="192881" indent="-192881" algn="just">
              <a:buClr>
                <a:schemeClr val="accent4">
                  <a:lumMod val="75000"/>
                </a:schemeClr>
              </a:buClr>
              <a:buFont typeface="Wingdings" panose="05000000000000000000" pitchFamily="2" charset="2"/>
              <a:buChar char="Ø"/>
            </a:pPr>
            <a:r>
              <a:rPr lang="es-MX" dirty="0" smtClean="0">
                <a:latin typeface="Abel" panose="020B0604020202020204" charset="0"/>
                <a:ea typeface="Times New Roman" panose="02020603050405020304" pitchFamily="18" charset="0"/>
                <a:cs typeface="Calibri" panose="020F0502020204030204" pitchFamily="34" charset="0"/>
              </a:rPr>
              <a:t>Adoptado en Belém Do Pará, Brasil el 09 de junio de 1194, y ratificado por México el 19 de junio de 1998.</a:t>
            </a:r>
          </a:p>
          <a:p>
            <a:pPr marL="192881" indent="-192881" algn="just">
              <a:buClr>
                <a:schemeClr val="accent4">
                  <a:lumMod val="75000"/>
                </a:schemeClr>
              </a:buClr>
              <a:buFont typeface="Wingdings" panose="05000000000000000000" pitchFamily="2" charset="2"/>
              <a:buChar char="Ø"/>
            </a:pPr>
            <a:endParaRPr lang="es-MX" dirty="0" smtClean="0">
              <a:latin typeface="Abel" panose="020B0604020202020204" charset="0"/>
              <a:ea typeface="Times New Roman" panose="02020603050405020304" pitchFamily="18" charset="0"/>
              <a:cs typeface="Calibri" panose="020F0502020204030204" pitchFamily="34" charset="0"/>
            </a:endParaRPr>
          </a:p>
          <a:p>
            <a:pPr marL="192881" indent="-192881" algn="just">
              <a:buClr>
                <a:schemeClr val="accent4">
                  <a:lumMod val="75000"/>
                </a:schemeClr>
              </a:buClr>
              <a:buFont typeface="Wingdings" panose="05000000000000000000" pitchFamily="2" charset="2"/>
              <a:buChar char="Ø"/>
            </a:pPr>
            <a:r>
              <a:rPr lang="es-MX" dirty="0" smtClean="0">
                <a:latin typeface="Abel" panose="020B0604020202020204" charset="0"/>
                <a:ea typeface="Times New Roman" panose="02020603050405020304" pitchFamily="18" charset="0"/>
                <a:cs typeface="Calibri" panose="020F0502020204030204" pitchFamily="34" charset="0"/>
              </a:rPr>
              <a:t>25 artículos. </a:t>
            </a:r>
          </a:p>
          <a:p>
            <a:pPr marL="192881" indent="-192881" algn="just">
              <a:buClr>
                <a:schemeClr val="accent4">
                  <a:lumMod val="75000"/>
                </a:schemeClr>
              </a:buClr>
              <a:buFont typeface="Wingdings" panose="05000000000000000000" pitchFamily="2" charset="2"/>
              <a:buChar char="Ø"/>
            </a:pPr>
            <a:endParaRPr lang="es-MX" dirty="0" smtClean="0">
              <a:latin typeface="Abel" panose="020B0604020202020204" charset="0"/>
              <a:ea typeface="Times New Roman" panose="02020603050405020304" pitchFamily="18" charset="0"/>
              <a:cs typeface="Calibri" panose="020F0502020204030204" pitchFamily="34" charset="0"/>
            </a:endParaRPr>
          </a:p>
          <a:p>
            <a:pPr marL="192881" indent="-192881" algn="just">
              <a:buClr>
                <a:schemeClr val="accent4">
                  <a:lumMod val="75000"/>
                </a:schemeClr>
              </a:buClr>
              <a:buFont typeface="Wingdings" panose="05000000000000000000" pitchFamily="2" charset="2"/>
              <a:buChar char="Ø"/>
            </a:pPr>
            <a:r>
              <a:rPr lang="es-MX" dirty="0" smtClean="0">
                <a:latin typeface="Abel" panose="020B0604020202020204" charset="0"/>
                <a:ea typeface="Times New Roman" panose="02020603050405020304" pitchFamily="18" charset="0"/>
                <a:cs typeface="Calibri" panose="020F0502020204030204" pitchFamily="34" charset="0"/>
              </a:rPr>
              <a:t>Establece los principios rectores que deben seguir los países: No violencia hacia la mujer y no discriminación. </a:t>
            </a:r>
          </a:p>
          <a:p>
            <a:pPr marL="192881" indent="-192881" algn="just">
              <a:buClr>
                <a:schemeClr val="accent4">
                  <a:lumMod val="75000"/>
                </a:schemeClr>
              </a:buClr>
              <a:buFont typeface="Wingdings" panose="05000000000000000000" pitchFamily="2" charset="2"/>
              <a:buChar char="Ø"/>
            </a:pPr>
            <a:endParaRPr lang="es-MX" dirty="0" smtClean="0">
              <a:latin typeface="Abel" panose="020B0604020202020204" charset="0"/>
              <a:ea typeface="Times New Roman" panose="02020603050405020304" pitchFamily="18" charset="0"/>
              <a:cs typeface="Calibri" panose="020F0502020204030204" pitchFamily="34" charset="0"/>
            </a:endParaRPr>
          </a:p>
          <a:p>
            <a:pPr marL="192881" indent="-192881" algn="just">
              <a:buClr>
                <a:schemeClr val="accent4">
                  <a:lumMod val="75000"/>
                </a:schemeClr>
              </a:buClr>
              <a:buFont typeface="Wingdings" panose="05000000000000000000" pitchFamily="2" charset="2"/>
              <a:buChar char="Ø"/>
            </a:pPr>
            <a:r>
              <a:rPr lang="es-MX" dirty="0" smtClean="0">
                <a:latin typeface="Abel" panose="020B0604020202020204" charset="0"/>
                <a:ea typeface="Times New Roman" panose="02020603050405020304" pitchFamily="18" charset="0"/>
                <a:cs typeface="Calibri" panose="020F0502020204030204" pitchFamily="34" charset="0"/>
              </a:rPr>
              <a:t>Establece obligaciones específicas para que los estados parten tomen medidas para </a:t>
            </a:r>
            <a:r>
              <a:rPr lang="es-MX" b="1" dirty="0" smtClean="0">
                <a:latin typeface="Abel" panose="020B0604020202020204" charset="0"/>
                <a:ea typeface="Times New Roman" panose="02020603050405020304" pitchFamily="18" charset="0"/>
                <a:cs typeface="Calibri" panose="020F0502020204030204" pitchFamily="34" charset="0"/>
              </a:rPr>
              <a:t>erradicar la violencia hacia la mujer</a:t>
            </a:r>
            <a:r>
              <a:rPr lang="es-MX" dirty="0" smtClean="0">
                <a:latin typeface="Abel" panose="020B0604020202020204" charset="0"/>
                <a:ea typeface="Times New Roman" panose="02020603050405020304" pitchFamily="18" charset="0"/>
                <a:cs typeface="Calibri" panose="020F0502020204030204" pitchFamily="34" charset="0"/>
              </a:rPr>
              <a:t>.</a:t>
            </a:r>
          </a:p>
          <a:p>
            <a:pPr marL="192881" indent="-192881" algn="just">
              <a:buClr>
                <a:schemeClr val="accent4">
                  <a:lumMod val="75000"/>
                </a:schemeClr>
              </a:buClr>
              <a:buFont typeface="Wingdings" panose="05000000000000000000" pitchFamily="2" charset="2"/>
              <a:buChar char="Ø"/>
            </a:pPr>
            <a:endParaRPr lang="es-MX" dirty="0" smtClean="0">
              <a:latin typeface="Abel" panose="020B0604020202020204" charset="0"/>
              <a:ea typeface="Times New Roman" panose="02020603050405020304" pitchFamily="18" charset="0"/>
              <a:cs typeface="Calibri" panose="020F0502020204030204" pitchFamily="34" charset="0"/>
            </a:endParaRPr>
          </a:p>
          <a:p>
            <a:pPr marL="192881" indent="-192881" algn="just">
              <a:buClr>
                <a:schemeClr val="accent4">
                  <a:lumMod val="75000"/>
                </a:schemeClr>
              </a:buClr>
              <a:buFont typeface="Wingdings" panose="05000000000000000000" pitchFamily="2" charset="2"/>
              <a:buChar char="Ø"/>
            </a:pPr>
            <a:r>
              <a:rPr lang="es-MX" dirty="0" smtClean="0">
                <a:latin typeface="Abel" panose="020B0604020202020204" charset="0"/>
                <a:ea typeface="Times New Roman" panose="02020603050405020304" pitchFamily="18" charset="0"/>
                <a:cs typeface="Calibri" panose="020F0502020204030204" pitchFamily="34" charset="0"/>
              </a:rPr>
              <a:t>Su firma dio origen a la LGAMVLV. </a:t>
            </a:r>
            <a:endParaRPr lang="es-MX" dirty="0">
              <a:latin typeface="Abel" panose="020B060402020202020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26153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9939" y="1781868"/>
            <a:ext cx="3958223" cy="3406689"/>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1800" dirty="0" smtClean="0">
                <a:latin typeface="Abel" panose="020B0604020202020204" charset="0"/>
              </a:rPr>
              <a:t>En noviembre del 2009 al Corte Interamericana de Derechos Humanos </a:t>
            </a:r>
            <a:r>
              <a:rPr lang="es-MX" sz="1800" b="1" dirty="0" smtClean="0">
                <a:latin typeface="Abel" panose="020B0604020202020204" charset="0"/>
              </a:rPr>
              <a:t>condeno al Estado Mexicano por violar derechos humanos en los casos de feminicidio sucedidos en la ciudad de Juárez</a:t>
            </a:r>
            <a:r>
              <a:rPr lang="es-MX" sz="1800" dirty="0" smtClean="0">
                <a:latin typeface="Abel" panose="020B0604020202020204" charset="0"/>
              </a:rPr>
              <a:t> en contra de Esmeralda Herrera Monreal, Laura Berenice Ramos </a:t>
            </a:r>
            <a:r>
              <a:rPr lang="es-MX" sz="1800" dirty="0" err="1" smtClean="0">
                <a:latin typeface="Abel" panose="020B0604020202020204" charset="0"/>
              </a:rPr>
              <a:t>Monarrez</a:t>
            </a:r>
            <a:r>
              <a:rPr lang="es-MX" sz="1800" dirty="0" smtClean="0">
                <a:latin typeface="Abel" panose="020B0604020202020204" charset="0"/>
              </a:rPr>
              <a:t> y Claudia Ivette González, dos de ellas menores de edad, y por la violencia estatal ejercida en contra de sus familiares. </a:t>
            </a:r>
          </a:p>
          <a:p>
            <a:pPr algn="just"/>
            <a:r>
              <a:rPr lang="es-MX" sz="1800" dirty="0" smtClean="0">
                <a:latin typeface="Abel" panose="020B0604020202020204" charset="0"/>
              </a:rPr>
              <a:t>La sentencia detalla la responsabilidad internacional de México.  </a:t>
            </a:r>
            <a:endParaRPr lang="es-MX" sz="1800" dirty="0">
              <a:latin typeface="Abel" panose="020B0604020202020204" charset="0"/>
            </a:endParaRPr>
          </a:p>
        </p:txBody>
      </p:sp>
      <p:sp>
        <p:nvSpPr>
          <p:cNvPr id="3" name="Título 5"/>
          <p:cNvSpPr txBox="1">
            <a:spLocks/>
          </p:cNvSpPr>
          <p:nvPr/>
        </p:nvSpPr>
        <p:spPr>
          <a:xfrm>
            <a:off x="1989939" y="503634"/>
            <a:ext cx="7746600" cy="551100"/>
          </a:xfrm>
          <a:prstGeom prst="rect">
            <a:avLst/>
          </a:prstGeom>
        </p:spPr>
        <p:txBody>
          <a:bodyPr>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a:r>
              <a:rPr lang="es-MX" sz="1800" b="1" dirty="0" smtClean="0">
                <a:latin typeface="Abel" panose="020B0604020202020204" charset="0"/>
              </a:rPr>
              <a:t>SENTENCIA DEL CAMPO ALGODONERO DEL 16 DE NOVIEMBRE DEL AÑO 2009</a:t>
            </a:r>
            <a:endParaRPr lang="es-MX" sz="1800" dirty="0">
              <a:latin typeface="Abel" panose="020B0604020202020204" charset="0"/>
            </a:endParaRPr>
          </a:p>
        </p:txBody>
      </p:sp>
      <p:sp>
        <p:nvSpPr>
          <p:cNvPr id="4" name="2 Marcador de contenido"/>
          <p:cNvSpPr txBox="1">
            <a:spLocks/>
          </p:cNvSpPr>
          <p:nvPr/>
        </p:nvSpPr>
        <p:spPr>
          <a:xfrm>
            <a:off x="7644759" y="1258542"/>
            <a:ext cx="3039933" cy="2566207"/>
          </a:xfrm>
          <a:prstGeom prst="rect">
            <a:avLst/>
          </a:prstGeom>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1800" b="1" dirty="0" smtClean="0">
                <a:latin typeface="Abel" panose="020B0604020202020204" charset="0"/>
              </a:rPr>
              <a:t>DISPOSICIÓN 22</a:t>
            </a:r>
            <a:r>
              <a:rPr lang="es-MX" sz="1800" dirty="0" smtClean="0">
                <a:latin typeface="Abel" panose="020B0604020202020204" charset="0"/>
              </a:rPr>
              <a:t>. México debe capacitar permanentemente en Derechos Humanos con una perspectiva de género a sus servidores públicos. </a:t>
            </a:r>
          </a:p>
          <a:p>
            <a:pPr algn="just"/>
            <a:endParaRPr lang="es-MX" sz="1800" b="1" dirty="0" smtClean="0">
              <a:latin typeface="Abel" panose="020B0604020202020204" charset="0"/>
            </a:endParaRPr>
          </a:p>
          <a:p>
            <a:pPr algn="just"/>
            <a:r>
              <a:rPr lang="es-MX" sz="1800" b="1" dirty="0" smtClean="0">
                <a:latin typeface="Abel" panose="020B0604020202020204" charset="0"/>
              </a:rPr>
              <a:t>DISPOSICIÓN 23. </a:t>
            </a:r>
            <a:r>
              <a:rPr lang="es-MX" sz="1800" dirty="0" smtClean="0">
                <a:latin typeface="Abel" panose="020B0604020202020204" charset="0"/>
              </a:rPr>
              <a:t>México debe realizar un programa de educación para la población de Chihuahua para superar la violencia contra las mujeres. </a:t>
            </a:r>
            <a:endParaRPr lang="es-MX" sz="1800" dirty="0">
              <a:latin typeface="Abel" panose="020B0604020202020204" charset="0"/>
            </a:endParaRPr>
          </a:p>
        </p:txBody>
      </p:sp>
      <p:pic>
        <p:nvPicPr>
          <p:cNvPr id="8196" name="Picture 4" descr="Honran a víctimas de feminicidios en el Campo Algodonero | Puente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768" y="3773836"/>
            <a:ext cx="5150521" cy="282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62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635876" y="668679"/>
            <a:ext cx="6096000" cy="2185214"/>
          </a:xfrm>
          <a:prstGeom prst="rect">
            <a:avLst/>
          </a:prstGeom>
        </p:spPr>
        <p:txBody>
          <a:bodyPr>
            <a:spAutoFit/>
          </a:bodyPr>
          <a:lstStyle/>
          <a:p>
            <a:r>
              <a:rPr lang="es-MX" sz="40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s-MX" sz="40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s-MX" sz="32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MARCO NORMATIVO NACIONAL </a:t>
            </a:r>
            <a:br>
              <a:rPr lang="es-MX" sz="32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s-MX" sz="32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r>
            <a:br>
              <a:rPr lang="es-MX" sz="32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endParaRPr lang="es-MX" sz="3200" dirty="0"/>
          </a:p>
        </p:txBody>
      </p:sp>
      <p:sp>
        <p:nvSpPr>
          <p:cNvPr id="4" name="Rectángulo 3"/>
          <p:cNvSpPr/>
          <p:nvPr/>
        </p:nvSpPr>
        <p:spPr>
          <a:xfrm>
            <a:off x="1695718" y="1927108"/>
            <a:ext cx="7474040" cy="4524315"/>
          </a:xfrm>
          <a:prstGeom prst="rect">
            <a:avLst/>
          </a:prstGeom>
        </p:spPr>
        <p:txBody>
          <a:bodyPr wrap="square">
            <a:spAutoFit/>
          </a:bodyPr>
          <a:lstStyle/>
          <a:p>
            <a:pPr>
              <a:buFont typeface="Arial" panose="020B0604020202020204" pitchFamily="34" charset="0"/>
              <a:buChar char="•"/>
            </a:pPr>
            <a:endParaRPr lang="es-MX" sz="2400" dirty="0" smtClean="0"/>
          </a:p>
          <a:p>
            <a:pPr>
              <a:buFont typeface="Arial" panose="020B0604020202020204" pitchFamily="34" charset="0"/>
              <a:buChar char="•"/>
            </a:pPr>
            <a:r>
              <a:rPr lang="es-MX" sz="2400" dirty="0" smtClean="0"/>
              <a:t>Constitución Política de los Estados Unidos Mexicanos</a:t>
            </a:r>
          </a:p>
          <a:p>
            <a:pPr>
              <a:buFont typeface="Arial" panose="020B0604020202020204" pitchFamily="34" charset="0"/>
              <a:buChar char="•"/>
            </a:pPr>
            <a:endParaRPr lang="es-MX" sz="2400" dirty="0" smtClean="0"/>
          </a:p>
          <a:p>
            <a:pPr>
              <a:buFont typeface="Arial" panose="020B0604020202020204" pitchFamily="34" charset="0"/>
              <a:buChar char="•"/>
            </a:pPr>
            <a:r>
              <a:rPr lang="es-MX" sz="2400" dirty="0" smtClean="0"/>
              <a:t>Ley General de Acceso de las Mujeres a una vida libre de violencia</a:t>
            </a:r>
          </a:p>
          <a:p>
            <a:pPr>
              <a:buFont typeface="Arial" panose="020B0604020202020204" pitchFamily="34" charset="0"/>
              <a:buChar char="•"/>
            </a:pPr>
            <a:endParaRPr lang="es-MX" sz="2400" dirty="0" smtClean="0"/>
          </a:p>
          <a:p>
            <a:pPr>
              <a:buFont typeface="Arial" panose="020B0604020202020204" pitchFamily="34" charset="0"/>
              <a:buChar char="•"/>
            </a:pPr>
            <a:r>
              <a:rPr lang="es-MX" sz="2400" dirty="0" smtClean="0"/>
              <a:t>Ley General de las Niñas, Niños y Adolescentes</a:t>
            </a:r>
          </a:p>
          <a:p>
            <a:pPr>
              <a:buFont typeface="Arial" panose="020B0604020202020204" pitchFamily="34" charset="0"/>
              <a:buChar char="•"/>
            </a:pPr>
            <a:endParaRPr lang="es-MX" sz="2400" dirty="0" smtClean="0"/>
          </a:p>
          <a:p>
            <a:pPr>
              <a:buFont typeface="Arial" panose="020B0604020202020204" pitchFamily="34" charset="0"/>
              <a:buChar char="•"/>
            </a:pPr>
            <a:r>
              <a:rPr lang="es-MX" sz="2400" dirty="0" smtClean="0"/>
              <a:t>Criterios Jurisprudenciales de los órganos protectores de Derechos Humanos</a:t>
            </a:r>
          </a:p>
          <a:p>
            <a:pPr>
              <a:buFont typeface="Arial" panose="020B0604020202020204" pitchFamily="34" charset="0"/>
              <a:buChar char="•"/>
            </a:pPr>
            <a:endParaRPr lang="es-MX" sz="2400" dirty="0" smtClean="0"/>
          </a:p>
          <a:p>
            <a:pPr>
              <a:buFont typeface="Arial" panose="020B0604020202020204" pitchFamily="34" charset="0"/>
              <a:buChar char="•"/>
            </a:pPr>
            <a:r>
              <a:rPr lang="es-MX" sz="2400" dirty="0" smtClean="0"/>
              <a:t>Ley General para la igualdad entre hombre y mujeres</a:t>
            </a:r>
            <a:endParaRPr lang="es-MX" sz="2400" dirty="0"/>
          </a:p>
        </p:txBody>
      </p:sp>
    </p:spTree>
    <p:extLst>
      <p:ext uri="{BB962C8B-B14F-4D97-AF65-F5344CB8AC3E}">
        <p14:creationId xmlns:p14="http://schemas.microsoft.com/office/powerpoint/2010/main" val="516265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806378" y="-1457508"/>
            <a:ext cx="7647756" cy="2016224"/>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MX" sz="6000" b="1" dirty="0" smtClean="0">
                <a:solidFill>
                  <a:schemeClr val="tx1"/>
                </a:solidFill>
                <a:latin typeface="Cambria" pitchFamily="18" charset="0"/>
              </a:rPr>
              <a:t/>
            </a:r>
            <a:br>
              <a:rPr lang="es-MX" sz="6000" b="1" dirty="0" smtClean="0">
                <a:solidFill>
                  <a:schemeClr val="tx1"/>
                </a:solidFill>
                <a:latin typeface="Cambria" pitchFamily="18" charset="0"/>
              </a:rPr>
            </a:br>
            <a:r>
              <a:rPr lang="es-MX" sz="6000" b="1" dirty="0" smtClean="0">
                <a:solidFill>
                  <a:schemeClr val="tx1"/>
                </a:solidFill>
                <a:latin typeface="Cambria" pitchFamily="18" charset="0"/>
              </a:rPr>
              <a:t/>
            </a:r>
            <a:br>
              <a:rPr lang="es-MX" sz="6000" b="1" dirty="0" smtClean="0">
                <a:solidFill>
                  <a:schemeClr val="tx1"/>
                </a:solidFill>
                <a:latin typeface="Cambria" pitchFamily="18" charset="0"/>
              </a:rPr>
            </a:br>
            <a:r>
              <a:rPr lang="es-MX" sz="4000" b="1" dirty="0" smtClean="0">
                <a:solidFill>
                  <a:schemeClr val="tx1"/>
                </a:solidFill>
                <a:latin typeface="Cambria" pitchFamily="18" charset="0"/>
              </a:rPr>
              <a:t/>
            </a:r>
            <a:br>
              <a:rPr lang="es-MX" sz="4000" b="1" dirty="0" smtClean="0">
                <a:solidFill>
                  <a:schemeClr val="tx1"/>
                </a:solidFill>
                <a:latin typeface="Cambria" pitchFamily="18" charset="0"/>
              </a:rPr>
            </a:br>
            <a:r>
              <a:rPr lang="es-MX" sz="4000" b="1" dirty="0" smtClean="0">
                <a:solidFill>
                  <a:schemeClr val="tx1"/>
                </a:solidFill>
                <a:latin typeface="Cambria" pitchFamily="18" charset="0"/>
              </a:rPr>
              <a:t>MARCO NORMATIVO ESTATAL</a:t>
            </a:r>
            <a:r>
              <a:rPr lang="es-MX" sz="6000" b="1" dirty="0" smtClean="0">
                <a:solidFill>
                  <a:schemeClr val="tx1"/>
                </a:solidFill>
                <a:latin typeface="Cambria" pitchFamily="18" charset="0"/>
              </a:rPr>
              <a:t/>
            </a:r>
            <a:br>
              <a:rPr lang="es-MX" sz="6000" b="1" dirty="0" smtClean="0">
                <a:solidFill>
                  <a:schemeClr val="tx1"/>
                </a:solidFill>
                <a:latin typeface="Cambria" pitchFamily="18" charset="0"/>
              </a:rPr>
            </a:br>
            <a:r>
              <a:rPr lang="es-MX" sz="6000" b="1" dirty="0" smtClean="0">
                <a:latin typeface="Cambria" pitchFamily="18" charset="0"/>
              </a:rPr>
              <a:t/>
            </a:r>
            <a:br>
              <a:rPr lang="es-MX" sz="6000" b="1" dirty="0" smtClean="0">
                <a:latin typeface="Cambria" pitchFamily="18" charset="0"/>
              </a:rPr>
            </a:br>
            <a:r>
              <a:rPr lang="es-MX" sz="6000" b="1" dirty="0" smtClean="0">
                <a:latin typeface="Cambria" pitchFamily="18" charset="0"/>
              </a:rPr>
              <a:t/>
            </a:r>
            <a:br>
              <a:rPr lang="es-MX" sz="6000" b="1" dirty="0" smtClean="0">
                <a:latin typeface="Cambria" pitchFamily="18" charset="0"/>
              </a:rPr>
            </a:br>
            <a:r>
              <a:rPr lang="es-MX" sz="6000" b="1" dirty="0" smtClean="0">
                <a:latin typeface="Cambria" pitchFamily="18" charset="0"/>
              </a:rPr>
              <a:t/>
            </a:r>
            <a:br>
              <a:rPr lang="es-MX" sz="6000" b="1" dirty="0" smtClean="0">
                <a:latin typeface="Cambria" pitchFamily="18" charset="0"/>
              </a:rPr>
            </a:br>
            <a:endParaRPr lang="es-MX" sz="6000" b="1" dirty="0">
              <a:solidFill>
                <a:schemeClr val="tx1"/>
              </a:solidFill>
            </a:endParaRPr>
          </a:p>
        </p:txBody>
      </p:sp>
      <p:sp>
        <p:nvSpPr>
          <p:cNvPr id="3" name="Google Shape;905;p36"/>
          <p:cNvSpPr txBox="1"/>
          <p:nvPr/>
        </p:nvSpPr>
        <p:spPr>
          <a:xfrm>
            <a:off x="1806378" y="3871244"/>
            <a:ext cx="3452244" cy="643647"/>
          </a:xfrm>
          <a:prstGeom prst="rect">
            <a:avLst/>
          </a:prstGeom>
          <a:noFill/>
          <a:ln>
            <a:noFill/>
          </a:ln>
        </p:spPr>
        <p:txBody>
          <a:bodyPr spcFirstLastPara="1" wrap="square" lIns="91425" tIns="91425" rIns="91425" bIns="91425" anchor="ctr" anchorCtr="0">
            <a:noAutofit/>
          </a:bodyPr>
          <a:lstStyle/>
          <a:p>
            <a:pPr algn="just"/>
            <a:r>
              <a:rPr lang="es-ES" sz="2000" b="1" dirty="0" smtClean="0"/>
              <a:t>Ley de Igualdad entre Mujeres y Hombres del Estado de Chihuahua. </a:t>
            </a:r>
            <a:endParaRPr lang="es-MX" sz="2000" b="1" dirty="0"/>
          </a:p>
        </p:txBody>
      </p:sp>
      <p:sp>
        <p:nvSpPr>
          <p:cNvPr id="4" name="Google Shape;907;p36"/>
          <p:cNvSpPr txBox="1"/>
          <p:nvPr/>
        </p:nvSpPr>
        <p:spPr>
          <a:xfrm>
            <a:off x="1887692" y="1678285"/>
            <a:ext cx="3452244" cy="654000"/>
          </a:xfrm>
          <a:prstGeom prst="rect">
            <a:avLst/>
          </a:prstGeom>
          <a:noFill/>
          <a:ln>
            <a:noFill/>
          </a:ln>
        </p:spPr>
        <p:txBody>
          <a:bodyPr spcFirstLastPara="1" wrap="square" lIns="91425" tIns="91425" rIns="91425" bIns="91425" anchor="ctr" anchorCtr="0">
            <a:noAutofit/>
          </a:bodyPr>
          <a:lstStyle/>
          <a:p>
            <a:pPr lvl="0" algn="just"/>
            <a:r>
              <a:rPr lang="es-ES" sz="2000" b="1" dirty="0" smtClean="0"/>
              <a:t>Ley Estatal del Derecho de las Mujeres a una Vida Libre de Violencia. </a:t>
            </a:r>
            <a:endParaRPr lang="es-MX" sz="2000" b="1" dirty="0"/>
          </a:p>
        </p:txBody>
      </p:sp>
      <p:sp>
        <p:nvSpPr>
          <p:cNvPr id="5" name="Rectángulo 4"/>
          <p:cNvSpPr/>
          <p:nvPr/>
        </p:nvSpPr>
        <p:spPr>
          <a:xfrm>
            <a:off x="7138232" y="1482065"/>
            <a:ext cx="3452244" cy="1446550"/>
          </a:xfrm>
          <a:prstGeom prst="rect">
            <a:avLst/>
          </a:prstGeom>
        </p:spPr>
        <p:txBody>
          <a:bodyPr wrap="square">
            <a:spAutoFit/>
          </a:bodyPr>
          <a:lstStyle/>
          <a:p>
            <a:pPr lvl="0" algn="just"/>
            <a:r>
              <a:rPr lang="es-ES" sz="1600" dirty="0"/>
              <a:t>Establece medidas para concientizar y sensibilizar a la comunidad con el propósito de prevenir y erradicar  todas las formas de violencia contra las mujeres</a:t>
            </a:r>
            <a:r>
              <a:rPr lang="es-ES" sz="2400" dirty="0"/>
              <a:t>. </a:t>
            </a:r>
            <a:endParaRPr lang="es-MX" sz="2400" dirty="0"/>
          </a:p>
        </p:txBody>
      </p:sp>
      <p:sp>
        <p:nvSpPr>
          <p:cNvPr id="6" name="Rectángulo 5"/>
          <p:cNvSpPr/>
          <p:nvPr/>
        </p:nvSpPr>
        <p:spPr>
          <a:xfrm>
            <a:off x="6996564" y="3904287"/>
            <a:ext cx="3452243" cy="1815882"/>
          </a:xfrm>
          <a:prstGeom prst="rect">
            <a:avLst/>
          </a:prstGeom>
        </p:spPr>
        <p:txBody>
          <a:bodyPr wrap="square">
            <a:spAutoFit/>
          </a:bodyPr>
          <a:lstStyle/>
          <a:p>
            <a:pPr lvl="0" algn="just"/>
            <a:r>
              <a:rPr lang="es-ES" sz="1600" dirty="0"/>
              <a:t>Tiene por objeto regular, proteger y garantizar el cumplimiento de las obligaciones en materia de igualdad entre el hombre y la mujer, mediante la eliminación de todas las formas de discriminación contra la mujer en los ámbitos público y privado.</a:t>
            </a:r>
            <a:endParaRPr lang="es-MX" sz="1600" dirty="0"/>
          </a:p>
        </p:txBody>
      </p:sp>
    </p:spTree>
    <p:extLst>
      <p:ext uri="{BB962C8B-B14F-4D97-AF65-F5344CB8AC3E}">
        <p14:creationId xmlns:p14="http://schemas.microsoft.com/office/powerpoint/2010/main" val="2406757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lympe de Gou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0086" y="3113649"/>
            <a:ext cx="1905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580647" y="3968144"/>
            <a:ext cx="6096000" cy="2031325"/>
          </a:xfrm>
          <a:prstGeom prst="rect">
            <a:avLst/>
          </a:prstGeom>
        </p:spPr>
        <p:txBody>
          <a:bodyPr>
            <a:spAutoFit/>
          </a:bodyPr>
          <a:lstStyle/>
          <a:p>
            <a:pPr algn="just"/>
            <a:r>
              <a:rPr lang="es-MX" b="1" dirty="0">
                <a:solidFill>
                  <a:schemeClr val="accent1">
                    <a:lumMod val="75000"/>
                  </a:schemeClr>
                </a:solidFill>
                <a:latin typeface="Century Gothic" panose="020B0502020202020204" pitchFamily="34" charset="0"/>
              </a:rPr>
              <a:t>A</a:t>
            </a:r>
            <a:r>
              <a:rPr lang="es-MX" b="1" i="0" dirty="0" smtClean="0">
                <a:solidFill>
                  <a:schemeClr val="accent1">
                    <a:lumMod val="75000"/>
                  </a:schemeClr>
                </a:solidFill>
                <a:effectLst/>
                <a:latin typeface="Century Gothic" panose="020B0502020202020204" pitchFamily="34" charset="0"/>
              </a:rPr>
              <a:t>utora de la </a:t>
            </a:r>
            <a:r>
              <a:rPr lang="es-MX" b="1" i="1" u="none" strike="noStrike" dirty="0" smtClean="0">
                <a:solidFill>
                  <a:schemeClr val="accent1">
                    <a:lumMod val="75000"/>
                  </a:schemeClr>
                </a:solidFill>
                <a:effectLst/>
                <a:latin typeface="Century Gothic" panose="020B0502020202020204" pitchFamily="34" charset="0"/>
              </a:rPr>
              <a:t>Declaración de los Derechos de la Mujer y de la Ciudadana</a:t>
            </a:r>
            <a:r>
              <a:rPr lang="es-MX" b="1" i="0" dirty="0" smtClean="0">
                <a:solidFill>
                  <a:schemeClr val="accent1">
                    <a:lumMod val="75000"/>
                  </a:schemeClr>
                </a:solidFill>
                <a:effectLst/>
                <a:latin typeface="Century Gothic" panose="020B0502020202020204" pitchFamily="34" charset="0"/>
              </a:rPr>
              <a:t> (</a:t>
            </a:r>
            <a:r>
              <a:rPr lang="es-MX" b="1" i="0" u="none" strike="noStrike" dirty="0" smtClean="0">
                <a:solidFill>
                  <a:schemeClr val="accent1">
                    <a:lumMod val="75000"/>
                  </a:schemeClr>
                </a:solidFill>
                <a:effectLst/>
                <a:latin typeface="Century Gothic" panose="020B0502020202020204" pitchFamily="34" charset="0"/>
              </a:rPr>
              <a:t>1791</a:t>
            </a:r>
            <a:r>
              <a:rPr lang="es-MX" b="1" i="0" dirty="0" smtClean="0">
                <a:solidFill>
                  <a:schemeClr val="accent1">
                    <a:lumMod val="75000"/>
                  </a:schemeClr>
                </a:solidFill>
                <a:effectLst/>
                <a:latin typeface="Century Gothic" panose="020B0502020202020204" pitchFamily="34" charset="0"/>
              </a:rPr>
              <a:t>). Como otras feministas de su época, militó a favor de la </a:t>
            </a:r>
            <a:r>
              <a:rPr lang="es-MX" b="1" i="0" u="none" strike="noStrike" dirty="0" smtClean="0">
                <a:solidFill>
                  <a:schemeClr val="accent1">
                    <a:lumMod val="75000"/>
                  </a:schemeClr>
                </a:solidFill>
                <a:effectLst/>
                <a:latin typeface="Century Gothic" panose="020B0502020202020204" pitchFamily="34" charset="0"/>
              </a:rPr>
              <a:t>abolición de la esclavitud</a:t>
            </a:r>
            <a:r>
              <a:rPr lang="es-MX" b="1" i="0" dirty="0" smtClean="0">
                <a:solidFill>
                  <a:schemeClr val="accent1">
                    <a:lumMod val="75000"/>
                  </a:schemeClr>
                </a:solidFill>
                <a:effectLst/>
                <a:latin typeface="Century Gothic" panose="020B0502020202020204" pitchFamily="34" charset="0"/>
              </a:rPr>
              <a:t>.​ </a:t>
            </a:r>
          </a:p>
          <a:p>
            <a:pPr algn="just"/>
            <a:endParaRPr lang="es-MX" b="1" i="0" dirty="0" smtClean="0">
              <a:solidFill>
                <a:schemeClr val="accent1">
                  <a:lumMod val="75000"/>
                </a:schemeClr>
              </a:solidFill>
              <a:effectLst/>
              <a:latin typeface="Century Gothic" panose="020B0502020202020204" pitchFamily="34" charset="0"/>
            </a:endParaRPr>
          </a:p>
          <a:p>
            <a:pPr algn="just"/>
            <a:r>
              <a:rPr lang="es-MX" b="1" i="0" dirty="0" smtClean="0">
                <a:solidFill>
                  <a:schemeClr val="accent1">
                    <a:lumMod val="75000"/>
                  </a:schemeClr>
                </a:solidFill>
                <a:effectLst/>
                <a:latin typeface="Century Gothic" panose="020B0502020202020204" pitchFamily="34" charset="0"/>
              </a:rPr>
              <a:t>Detenida por su defensa de los </a:t>
            </a:r>
            <a:r>
              <a:rPr lang="es-MX" b="1" i="0" u="none" strike="noStrike" dirty="0" smtClean="0">
                <a:solidFill>
                  <a:schemeClr val="accent1">
                    <a:lumMod val="75000"/>
                  </a:schemeClr>
                </a:solidFill>
                <a:effectLst/>
                <a:latin typeface="Century Gothic" panose="020B0502020202020204" pitchFamily="34" charset="0"/>
              </a:rPr>
              <a:t>Girondinos</a:t>
            </a:r>
            <a:r>
              <a:rPr lang="es-MX" b="1" i="0" dirty="0" smtClean="0">
                <a:solidFill>
                  <a:schemeClr val="accent1">
                    <a:lumMod val="75000"/>
                  </a:schemeClr>
                </a:solidFill>
                <a:effectLst/>
                <a:latin typeface="Century Gothic" panose="020B0502020202020204" pitchFamily="34" charset="0"/>
              </a:rPr>
              <a:t> fue juzgada sumariamente y murió </a:t>
            </a:r>
            <a:r>
              <a:rPr lang="es-MX" b="1" i="0" u="none" strike="noStrike" dirty="0" smtClean="0">
                <a:solidFill>
                  <a:schemeClr val="accent1">
                    <a:lumMod val="75000"/>
                  </a:schemeClr>
                </a:solidFill>
                <a:effectLst/>
                <a:latin typeface="Century Gothic" panose="020B0502020202020204" pitchFamily="34" charset="0"/>
              </a:rPr>
              <a:t>guillotinada</a:t>
            </a:r>
            <a:r>
              <a:rPr lang="es-MX" b="1" i="0" dirty="0" smtClean="0">
                <a:solidFill>
                  <a:schemeClr val="accent1">
                    <a:lumMod val="75000"/>
                  </a:schemeClr>
                </a:solidFill>
                <a:effectLst/>
                <a:latin typeface="Century Gothic" panose="020B0502020202020204" pitchFamily="34" charset="0"/>
              </a:rPr>
              <a:t>.</a:t>
            </a:r>
            <a:endParaRPr lang="es-MX" b="1" dirty="0">
              <a:solidFill>
                <a:schemeClr val="accent1">
                  <a:lumMod val="75000"/>
                </a:schemeClr>
              </a:solidFill>
              <a:latin typeface="Century Gothic" panose="020B0502020202020204" pitchFamily="34" charset="0"/>
            </a:endParaRPr>
          </a:p>
        </p:txBody>
      </p:sp>
      <p:sp>
        <p:nvSpPr>
          <p:cNvPr id="3" name="Rectángulo 2"/>
          <p:cNvSpPr/>
          <p:nvPr/>
        </p:nvSpPr>
        <p:spPr>
          <a:xfrm>
            <a:off x="1922339" y="2790483"/>
            <a:ext cx="4607352" cy="646331"/>
          </a:xfrm>
          <a:prstGeom prst="rect">
            <a:avLst/>
          </a:prstGeom>
        </p:spPr>
        <p:txBody>
          <a:bodyPr wrap="none">
            <a:spAutoFit/>
          </a:bodyPr>
          <a:lstStyle/>
          <a:p>
            <a:r>
              <a:rPr lang="es-MX" sz="3600" b="1" i="0" dirty="0" err="1" smtClean="0">
                <a:solidFill>
                  <a:srgbClr val="000000"/>
                </a:solidFill>
                <a:effectLst/>
                <a:latin typeface="Century Gothic" panose="020B0502020202020204" pitchFamily="34" charset="0"/>
              </a:rPr>
              <a:t>Olympe</a:t>
            </a:r>
            <a:r>
              <a:rPr lang="es-MX" sz="3600" b="1" i="0" dirty="0" smtClean="0">
                <a:solidFill>
                  <a:srgbClr val="000000"/>
                </a:solidFill>
                <a:effectLst/>
                <a:latin typeface="Century Gothic" panose="020B0502020202020204" pitchFamily="34" charset="0"/>
              </a:rPr>
              <a:t> de </a:t>
            </a:r>
            <a:r>
              <a:rPr lang="es-MX" sz="3600" b="1" i="0" dirty="0" err="1" smtClean="0">
                <a:solidFill>
                  <a:srgbClr val="000000"/>
                </a:solidFill>
                <a:effectLst/>
                <a:latin typeface="Century Gothic" panose="020B0502020202020204" pitchFamily="34" charset="0"/>
              </a:rPr>
              <a:t>Gouges</a:t>
            </a:r>
            <a:endParaRPr lang="es-MX" sz="3600" b="1" i="0" dirty="0">
              <a:solidFill>
                <a:srgbClr val="000000"/>
              </a:solidFill>
              <a:effectLst/>
              <a:latin typeface="Century Gothic" panose="020B0502020202020204" pitchFamily="34" charset="0"/>
            </a:endParaRPr>
          </a:p>
        </p:txBody>
      </p:sp>
      <p:sp>
        <p:nvSpPr>
          <p:cNvPr id="4" name="Rectángulo 3"/>
          <p:cNvSpPr/>
          <p:nvPr/>
        </p:nvSpPr>
        <p:spPr>
          <a:xfrm>
            <a:off x="1141927" y="1126947"/>
            <a:ext cx="9431628" cy="1477328"/>
          </a:xfrm>
          <a:prstGeom prst="rect">
            <a:avLst/>
          </a:prstGeom>
        </p:spPr>
        <p:txBody>
          <a:bodyPr wrap="square">
            <a:spAutoFit/>
          </a:bodyPr>
          <a:lstStyle/>
          <a:p>
            <a:pPr algn="just"/>
            <a:r>
              <a:rPr lang="es-MX" b="1" dirty="0">
                <a:solidFill>
                  <a:schemeClr val="accent1">
                    <a:lumMod val="75000"/>
                  </a:schemeClr>
                </a:solidFill>
                <a:latin typeface="Century Gothic" panose="020B0502020202020204" pitchFamily="34" charset="0"/>
              </a:rPr>
              <a:t>La Declaración de los Derechos del Hombre y del Ciudadano de 1789, aprobada por la Asamblea Nacional Constituyente francesa el 26 de agosto de 1789, es uno de muchos de los documentos fundamentales de la Revolución francesa (1789-1799) en cuanto a definir los personales y los de la comunidad, además de los universales. </a:t>
            </a:r>
          </a:p>
        </p:txBody>
      </p:sp>
    </p:spTree>
    <p:extLst>
      <p:ext uri="{BB962C8B-B14F-4D97-AF65-F5344CB8AC3E}">
        <p14:creationId xmlns:p14="http://schemas.microsoft.com/office/powerpoint/2010/main" val="1623351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25996" y="1038471"/>
            <a:ext cx="9317502" cy="2215991"/>
          </a:xfrm>
          <a:prstGeom prst="rect">
            <a:avLst/>
          </a:prstGeom>
        </p:spPr>
        <p:txBody>
          <a:bodyPr wrap="square">
            <a:spAutoFit/>
          </a:bodyPr>
          <a:lstStyle/>
          <a:p>
            <a:pPr algn="just"/>
            <a:r>
              <a:rPr lang="es-MX" sz="2400" b="1" dirty="0" smtClean="0">
                <a:latin typeface="Century Gothic" panose="020B0502020202020204" pitchFamily="34" charset="0"/>
              </a:rPr>
              <a:t>Las mujeres y el trabajo en el contexto de la pandemia en México</a:t>
            </a:r>
          </a:p>
          <a:p>
            <a:pPr algn="just"/>
            <a:r>
              <a:rPr lang="es-MX" dirty="0" smtClean="0">
                <a:latin typeface="Century Gothic" panose="020B0502020202020204" pitchFamily="34" charset="0"/>
              </a:rPr>
              <a:t>Antes de la pandemia, las condiciones de acceso al mercado económico en México estaban fuertemente marcadas por la desigualdad de género, en donde sólo el </a:t>
            </a:r>
            <a:r>
              <a:rPr lang="es-MX" b="1" dirty="0" smtClean="0">
                <a:latin typeface="Century Gothic" panose="020B0502020202020204" pitchFamily="34" charset="0"/>
              </a:rPr>
              <a:t>44.9% </a:t>
            </a:r>
            <a:r>
              <a:rPr lang="es-MX" dirty="0" smtClean="0">
                <a:latin typeface="Century Gothic" panose="020B0502020202020204" pitchFamily="34" charset="0"/>
              </a:rPr>
              <a:t>de las mujeres en edades laborales (mayores a 15 años) tenían un empleo remunerado, mientras que la participación de los hombres ascendía a </a:t>
            </a:r>
            <a:r>
              <a:rPr lang="es-MX" b="1" dirty="0" smtClean="0">
                <a:latin typeface="Century Gothic" panose="020B0502020202020204" pitchFamily="34" charset="0"/>
              </a:rPr>
              <a:t>76.4%. </a:t>
            </a:r>
            <a:endParaRPr lang="es-MX" b="1" dirty="0">
              <a:latin typeface="Century Gothic" panose="020B0502020202020204" pitchFamily="34" charset="0"/>
            </a:endParaRPr>
          </a:p>
        </p:txBody>
      </p:sp>
      <p:pic>
        <p:nvPicPr>
          <p:cNvPr id="3" name="Imagen 2"/>
          <p:cNvPicPr>
            <a:picLocks noChangeAspect="1"/>
          </p:cNvPicPr>
          <p:nvPr/>
        </p:nvPicPr>
        <p:blipFill rotWithShape="1">
          <a:blip r:embed="rId2"/>
          <a:srcRect l="31153" t="49026" r="39885" b="18547"/>
          <a:stretch/>
        </p:blipFill>
        <p:spPr>
          <a:xfrm>
            <a:off x="2377440" y="3121908"/>
            <a:ext cx="5556737" cy="3497868"/>
          </a:xfrm>
          <a:prstGeom prst="rect">
            <a:avLst/>
          </a:prstGeom>
        </p:spPr>
      </p:pic>
      <p:sp>
        <p:nvSpPr>
          <p:cNvPr id="4" name="Rectángulo 3"/>
          <p:cNvSpPr/>
          <p:nvPr/>
        </p:nvSpPr>
        <p:spPr>
          <a:xfrm>
            <a:off x="7165144" y="6488971"/>
            <a:ext cx="5195668" cy="261610"/>
          </a:xfrm>
          <a:prstGeom prst="rect">
            <a:avLst/>
          </a:prstGeom>
        </p:spPr>
        <p:txBody>
          <a:bodyPr wrap="square">
            <a:spAutoFit/>
          </a:bodyPr>
          <a:lstStyle/>
          <a:p>
            <a:r>
              <a:rPr lang="es-MX" sz="1100" dirty="0" smtClean="0"/>
              <a:t>Fuente: INEGI (2020) ENOE I </a:t>
            </a:r>
            <a:r>
              <a:rPr lang="es-MX" sz="1100" dirty="0" err="1" smtClean="0"/>
              <a:t>trim</a:t>
            </a:r>
            <a:r>
              <a:rPr lang="es-MX" sz="1100" dirty="0" smtClean="0"/>
              <a:t>; ETOE abril-julio; ENOE(N) agosto-septiembre</a:t>
            </a:r>
            <a:endParaRPr lang="es-MX" sz="1100" dirty="0"/>
          </a:p>
        </p:txBody>
      </p:sp>
      <p:pic>
        <p:nvPicPr>
          <p:cNvPr id="2050" name="Picture 2" descr="COVID-19: La igualdad de género es básica para la recuperac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690" y="4253736"/>
            <a:ext cx="2909507" cy="136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9697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1759678" y="340318"/>
            <a:ext cx="8833294" cy="5949143"/>
          </a:xfrm>
          <a:prstGeom prst="rect">
            <a:avLst/>
          </a:prstGeom>
          <a:noFill/>
          <a:ln w="9525">
            <a:noFill/>
            <a:miter lim="800000"/>
            <a:headEnd/>
            <a:tailEnd/>
          </a:ln>
        </p:spPr>
      </p:pic>
    </p:spTree>
    <p:extLst>
      <p:ext uri="{BB962C8B-B14F-4D97-AF65-F5344CB8AC3E}">
        <p14:creationId xmlns:p14="http://schemas.microsoft.com/office/powerpoint/2010/main" val="2872609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image.afcdn.com/story/20151222/-834173_w767h767c1cx532cy248.jpg"/>
          <p:cNvPicPr>
            <a:picLocks noChangeAspect="1" noChangeArrowheads="1"/>
          </p:cNvPicPr>
          <p:nvPr/>
        </p:nvPicPr>
        <p:blipFill>
          <a:blip r:embed="rId2"/>
          <a:srcRect/>
          <a:stretch>
            <a:fillRect/>
          </a:stretch>
        </p:blipFill>
        <p:spPr bwMode="auto">
          <a:xfrm>
            <a:off x="1520061" y="149775"/>
            <a:ext cx="4219556" cy="4219556"/>
          </a:xfrm>
          <a:prstGeom prst="rect">
            <a:avLst/>
          </a:prstGeom>
          <a:noFill/>
        </p:spPr>
      </p:pic>
      <p:sp>
        <p:nvSpPr>
          <p:cNvPr id="3" name="1 Rectángulo"/>
          <p:cNvSpPr/>
          <p:nvPr/>
        </p:nvSpPr>
        <p:spPr>
          <a:xfrm>
            <a:off x="7216726" y="2107174"/>
            <a:ext cx="4572000" cy="4524315"/>
          </a:xfrm>
          <a:prstGeom prst="rect">
            <a:avLst/>
          </a:prstGeom>
        </p:spPr>
        <p:txBody>
          <a:bodyPr>
            <a:spAutoFit/>
          </a:bodyPr>
          <a:lstStyle/>
          <a:p>
            <a:r>
              <a:rPr lang="es-MX" dirty="0" smtClean="0">
                <a:solidFill>
                  <a:schemeClr val="bg1">
                    <a:lumMod val="10000"/>
                  </a:schemeClr>
                </a:solidFill>
                <a:latin typeface="Century Gothic" pitchFamily="34" charset="0"/>
              </a:rPr>
              <a:t>Desde que se filtrase en Internet los diferentes sueldos de los actores, Lawrence no ha dejado de protestar por las grandes diferencias, pues fue consciente de que </a:t>
            </a:r>
            <a:r>
              <a:rPr lang="es-MX" b="1" dirty="0" smtClean="0">
                <a:solidFill>
                  <a:schemeClr val="bg1">
                    <a:lumMod val="10000"/>
                  </a:schemeClr>
                </a:solidFill>
                <a:latin typeface="Century Gothic" pitchFamily="34" charset="0"/>
              </a:rPr>
              <a:t>en sus últimas películas cobró menos que sus compañeros de reparto</a:t>
            </a:r>
            <a:r>
              <a:rPr lang="es-MX" dirty="0" smtClean="0">
                <a:solidFill>
                  <a:schemeClr val="bg1">
                    <a:lumMod val="10000"/>
                  </a:schemeClr>
                </a:solidFill>
                <a:latin typeface="Century Gothic" pitchFamily="34" charset="0"/>
              </a:rPr>
              <a:t> a pesar de desempeñar el mismo papel protagonista. De hecho, uno de los casos más sonados que descubrimos en esa filtración fue el de </a:t>
            </a:r>
            <a:r>
              <a:rPr lang="es-MX" dirty="0" err="1" smtClean="0">
                <a:solidFill>
                  <a:schemeClr val="bg1">
                    <a:lumMod val="10000"/>
                  </a:schemeClr>
                </a:solidFill>
                <a:latin typeface="Century Gothic" pitchFamily="34" charset="0"/>
              </a:rPr>
              <a:t>Charlize</a:t>
            </a:r>
            <a:r>
              <a:rPr lang="es-MX" dirty="0" smtClean="0">
                <a:solidFill>
                  <a:schemeClr val="bg1">
                    <a:lumMod val="10000"/>
                  </a:schemeClr>
                </a:solidFill>
                <a:latin typeface="Century Gothic" pitchFamily="34" charset="0"/>
              </a:rPr>
              <a:t> </a:t>
            </a:r>
            <a:r>
              <a:rPr lang="es-MX" dirty="0" err="1" smtClean="0">
                <a:solidFill>
                  <a:schemeClr val="bg1">
                    <a:lumMod val="10000"/>
                  </a:schemeClr>
                </a:solidFill>
                <a:latin typeface="Century Gothic" pitchFamily="34" charset="0"/>
              </a:rPr>
              <a:t>Theron</a:t>
            </a:r>
            <a:r>
              <a:rPr lang="es-MX" dirty="0" smtClean="0">
                <a:solidFill>
                  <a:schemeClr val="bg1">
                    <a:lumMod val="10000"/>
                  </a:schemeClr>
                </a:solidFill>
                <a:latin typeface="Century Gothic" pitchFamily="34" charset="0"/>
              </a:rPr>
              <a:t>, a quien tenían planeado pagar </a:t>
            </a:r>
            <a:r>
              <a:rPr lang="es-MX" b="1" dirty="0" smtClean="0">
                <a:solidFill>
                  <a:schemeClr val="bg1">
                    <a:lumMod val="10000"/>
                  </a:schemeClr>
                </a:solidFill>
                <a:latin typeface="Century Gothic" pitchFamily="34" charset="0"/>
              </a:rPr>
              <a:t>10 millones menos de dólares</a:t>
            </a:r>
            <a:r>
              <a:rPr lang="es-MX" dirty="0" smtClean="0">
                <a:solidFill>
                  <a:schemeClr val="bg1">
                    <a:lumMod val="10000"/>
                  </a:schemeClr>
                </a:solidFill>
                <a:latin typeface="Century Gothic" pitchFamily="34" charset="0"/>
              </a:rPr>
              <a:t> que a su compañero Chris </a:t>
            </a:r>
            <a:r>
              <a:rPr lang="es-MX" dirty="0" err="1" smtClean="0">
                <a:solidFill>
                  <a:schemeClr val="bg1">
                    <a:lumMod val="10000"/>
                  </a:schemeClr>
                </a:solidFill>
                <a:latin typeface="Century Gothic" pitchFamily="34" charset="0"/>
              </a:rPr>
              <a:t>Hemsworth</a:t>
            </a:r>
            <a:r>
              <a:rPr lang="es-MX" dirty="0" smtClean="0">
                <a:solidFill>
                  <a:schemeClr val="bg1">
                    <a:lumMod val="10000"/>
                  </a:schemeClr>
                </a:solidFill>
                <a:latin typeface="Century Gothic" pitchFamily="34" charset="0"/>
              </a:rPr>
              <a:t>, protagonistas ambos de </a:t>
            </a:r>
            <a:r>
              <a:rPr lang="es-MX" i="1" dirty="0" smtClean="0">
                <a:solidFill>
                  <a:schemeClr val="bg1">
                    <a:lumMod val="10000"/>
                  </a:schemeClr>
                </a:solidFill>
                <a:latin typeface="Century Gothic" pitchFamily="34" charset="0"/>
              </a:rPr>
              <a:t>El cazador y la reina de hielo</a:t>
            </a:r>
            <a:r>
              <a:rPr lang="es-MX" dirty="0" smtClean="0">
                <a:solidFill>
                  <a:schemeClr val="bg1">
                    <a:lumMod val="10000"/>
                  </a:schemeClr>
                </a:solidFill>
                <a:latin typeface="Century Gothic" pitchFamily="34" charset="0"/>
              </a:rPr>
              <a:t>.</a:t>
            </a:r>
            <a:endParaRPr lang="es-MX" dirty="0">
              <a:solidFill>
                <a:schemeClr val="bg1">
                  <a:lumMod val="10000"/>
                </a:schemeClr>
              </a:solidFill>
              <a:latin typeface="Century Gothic" pitchFamily="34" charset="0"/>
            </a:endParaRPr>
          </a:p>
        </p:txBody>
      </p:sp>
    </p:spTree>
    <p:extLst>
      <p:ext uri="{BB962C8B-B14F-4D97-AF65-F5344CB8AC3E}">
        <p14:creationId xmlns:p14="http://schemas.microsoft.com/office/powerpoint/2010/main" val="28667071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nafont – Avancemos por la iguald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75512"/>
          </a:xfrm>
          <a:prstGeom prst="rect">
            <a:avLst/>
          </a:prstGeom>
        </p:spPr>
      </p:pic>
    </p:spTree>
    <p:extLst>
      <p:ext uri="{BB962C8B-B14F-4D97-AF65-F5344CB8AC3E}">
        <p14:creationId xmlns:p14="http://schemas.microsoft.com/office/powerpoint/2010/main" val="2946522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 Educación y su labor vital en la igualdad de género - Magis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1999"/>
            <a:ext cx="12192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729133" y="0"/>
            <a:ext cx="9270609" cy="1107996"/>
          </a:xfrm>
          <a:prstGeom prst="rect">
            <a:avLst/>
          </a:prstGeom>
          <a:noFill/>
        </p:spPr>
        <p:txBody>
          <a:bodyPr wrap="square" rtlCol="0">
            <a:spAutoFit/>
          </a:bodyPr>
          <a:lstStyle/>
          <a:p>
            <a:r>
              <a:rPr lang="es-MX" sz="6600" b="1" u="sng" dirty="0" smtClean="0"/>
              <a:t>CONCLUSIONES</a:t>
            </a:r>
            <a:endParaRPr lang="es-MX" sz="6600" b="1" u="sng" dirty="0"/>
          </a:p>
        </p:txBody>
      </p:sp>
    </p:spTree>
    <p:extLst>
      <p:ext uri="{BB962C8B-B14F-4D97-AF65-F5344CB8AC3E}">
        <p14:creationId xmlns:p14="http://schemas.microsoft.com/office/powerpoint/2010/main" val="3460971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429" y="463636"/>
            <a:ext cx="5898524" cy="3686579"/>
          </a:xfrm>
          <a:prstGeom prst="rect">
            <a:avLst/>
          </a:prstGeom>
        </p:spPr>
      </p:pic>
      <p:sp>
        <p:nvSpPr>
          <p:cNvPr id="3" name="Rectángulo 2"/>
          <p:cNvSpPr/>
          <p:nvPr/>
        </p:nvSpPr>
        <p:spPr>
          <a:xfrm>
            <a:off x="5804079" y="739331"/>
            <a:ext cx="6096000" cy="4555093"/>
          </a:xfrm>
          <a:prstGeom prst="rect">
            <a:avLst/>
          </a:prstGeom>
        </p:spPr>
        <p:txBody>
          <a:bodyPr>
            <a:spAutoFit/>
          </a:bodyPr>
          <a:lstStyle/>
          <a:p>
            <a:pPr marL="114300" indent="0" algn="ctr">
              <a:lnSpc>
                <a:spcPct val="100000"/>
              </a:lnSpc>
              <a:spcBef>
                <a:spcPts val="0"/>
              </a:spcBef>
              <a:buNone/>
            </a:pPr>
            <a:r>
              <a:rPr lang="es-MX" sz="6000" b="1" dirty="0" smtClean="0">
                <a:effectLst>
                  <a:outerShdw blurRad="38100" dist="38100" dir="2700000" algn="tl">
                    <a:srgbClr val="000000">
                      <a:alpha val="43137"/>
                    </a:srgbClr>
                  </a:outerShdw>
                </a:effectLst>
              </a:rPr>
              <a:t>POR SU ATENCION</a:t>
            </a:r>
          </a:p>
          <a:p>
            <a:pPr marL="114300" indent="0" algn="ctr">
              <a:lnSpc>
                <a:spcPct val="100000"/>
              </a:lnSpc>
              <a:spcBef>
                <a:spcPts val="0"/>
              </a:spcBef>
              <a:buNone/>
            </a:pPr>
            <a:r>
              <a:rPr lang="es-MX" sz="6000" b="1" dirty="0" smtClean="0">
                <a:effectLst>
                  <a:outerShdw blurRad="38100" dist="38100" dir="2700000" algn="tl">
                    <a:srgbClr val="000000">
                      <a:alpha val="43137"/>
                    </a:srgbClr>
                  </a:outerShdw>
                </a:effectLst>
              </a:rPr>
              <a:t>GRACIAS!</a:t>
            </a:r>
          </a:p>
          <a:p>
            <a:pPr algn="ctr">
              <a:lnSpc>
                <a:spcPct val="100000"/>
              </a:lnSpc>
              <a:spcBef>
                <a:spcPts val="0"/>
              </a:spcBef>
            </a:pPr>
            <a:endParaRPr lang="es-MX" sz="2800" b="1" dirty="0" smtClean="0">
              <a:effectLst>
                <a:outerShdw blurRad="38100" dist="38100" dir="2700000" algn="tl">
                  <a:srgbClr val="000000">
                    <a:alpha val="43137"/>
                  </a:srgbClr>
                </a:outerShdw>
              </a:effectLst>
            </a:endParaRPr>
          </a:p>
          <a:p>
            <a:pPr marL="114300" indent="0" algn="ctr">
              <a:lnSpc>
                <a:spcPct val="100000"/>
              </a:lnSpc>
              <a:spcBef>
                <a:spcPts val="0"/>
              </a:spcBef>
              <a:buNone/>
            </a:pPr>
            <a:r>
              <a:rPr lang="es-MX" b="1" dirty="0" smtClean="0">
                <a:effectLst>
                  <a:outerShdw blurRad="38100" dist="38100" dir="2700000" algn="tl">
                    <a:srgbClr val="000000">
                      <a:alpha val="43137"/>
                    </a:srgbClr>
                  </a:outerShdw>
                </a:effectLst>
              </a:rPr>
              <a:t>LCDA. Alejandra Diego Fierro </a:t>
            </a:r>
          </a:p>
          <a:p>
            <a:pPr marL="114300" indent="0" algn="ctr">
              <a:lnSpc>
                <a:spcPct val="100000"/>
              </a:lnSpc>
              <a:spcBef>
                <a:spcPts val="0"/>
              </a:spcBef>
              <a:buNone/>
            </a:pPr>
            <a:r>
              <a:rPr lang="es-MX" b="1" dirty="0" smtClean="0">
                <a:effectLst>
                  <a:outerShdw blurRad="38100" dist="38100" dir="2700000" algn="tl">
                    <a:srgbClr val="000000">
                      <a:alpha val="43137"/>
                    </a:srgbClr>
                  </a:outerShdw>
                </a:effectLst>
              </a:rPr>
              <a:t>Titular de la Unidad de Igualdad de Género</a:t>
            </a:r>
          </a:p>
          <a:p>
            <a:pPr marL="114300" indent="0" algn="ctr">
              <a:lnSpc>
                <a:spcPct val="100000"/>
              </a:lnSpc>
              <a:spcBef>
                <a:spcPts val="0"/>
              </a:spcBef>
              <a:buNone/>
            </a:pPr>
            <a:r>
              <a:rPr lang="es-MX" b="1" dirty="0" smtClean="0">
                <a:effectLst>
                  <a:outerShdw blurRad="38100" dist="38100" dir="2700000" algn="tl">
                    <a:srgbClr val="000000">
                      <a:alpha val="43137"/>
                    </a:srgbClr>
                  </a:outerShdw>
                </a:effectLst>
              </a:rPr>
              <a:t>Ave. </a:t>
            </a:r>
            <a:r>
              <a:rPr lang="es-MX" dirty="0" smtClean="0">
                <a:effectLst>
                  <a:outerShdw blurRad="38100" dist="38100" dir="2700000" algn="tl">
                    <a:srgbClr val="000000">
                      <a:alpha val="43137"/>
                    </a:srgbClr>
                  </a:outerShdw>
                </a:effectLst>
              </a:rPr>
              <a:t>Zarco 2427</a:t>
            </a:r>
            <a:r>
              <a:rPr lang="es-MX" b="1" dirty="0" smtClean="0">
                <a:effectLst>
                  <a:outerShdw blurRad="38100" dist="38100" dir="2700000" algn="tl">
                    <a:srgbClr val="000000">
                      <a:alpha val="43137"/>
                    </a:srgbClr>
                  </a:outerShdw>
                </a:effectLst>
              </a:rPr>
              <a:t> Col. </a:t>
            </a:r>
            <a:r>
              <a:rPr lang="es-MX" dirty="0" smtClean="0">
                <a:effectLst>
                  <a:outerShdw blurRad="38100" dist="38100" dir="2700000" algn="tl">
                    <a:srgbClr val="000000">
                      <a:alpha val="43137"/>
                    </a:srgbClr>
                  </a:outerShdw>
                </a:effectLst>
              </a:rPr>
              <a:t>Zarco</a:t>
            </a:r>
          </a:p>
          <a:p>
            <a:pPr marL="114300" indent="0" algn="ctr">
              <a:lnSpc>
                <a:spcPct val="100000"/>
              </a:lnSpc>
              <a:spcBef>
                <a:spcPts val="0"/>
              </a:spcBef>
              <a:buNone/>
            </a:pPr>
            <a:r>
              <a:rPr lang="es-MX" sz="1400" b="1" dirty="0" smtClean="0">
                <a:effectLst>
                  <a:outerShdw blurRad="38100" dist="38100" dir="2700000" algn="tl">
                    <a:srgbClr val="000000">
                      <a:alpha val="43137"/>
                    </a:srgbClr>
                  </a:outerShdw>
                </a:effectLst>
              </a:rPr>
              <a:t>Oficina:</a:t>
            </a:r>
            <a:r>
              <a:rPr lang="es-MX" sz="1400" dirty="0" smtClean="0">
                <a:effectLst>
                  <a:outerShdw blurRad="38100" dist="38100" dir="2700000" algn="tl">
                    <a:srgbClr val="000000">
                      <a:alpha val="43137"/>
                    </a:srgbClr>
                  </a:outerShdw>
                </a:effectLst>
              </a:rPr>
              <a:t> 201-29-90</a:t>
            </a:r>
          </a:p>
          <a:p>
            <a:pPr marL="114300" indent="0" algn="ctr">
              <a:lnSpc>
                <a:spcPct val="100000"/>
              </a:lnSpc>
              <a:spcBef>
                <a:spcPts val="0"/>
              </a:spcBef>
              <a:buNone/>
            </a:pPr>
            <a:r>
              <a:rPr lang="es-MX" sz="1400" b="1" dirty="0" smtClean="0">
                <a:effectLst>
                  <a:outerShdw blurRad="38100" dist="38100" dir="2700000" algn="tl">
                    <a:srgbClr val="000000">
                      <a:alpha val="43137"/>
                    </a:srgbClr>
                  </a:outerShdw>
                </a:effectLst>
              </a:rPr>
              <a:t>Correo Electrónico: alejandra.diego@cedhchihuahua.org.mx</a:t>
            </a:r>
            <a:endParaRPr lang="es-MX"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7878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84961" y="1410176"/>
            <a:ext cx="6096000" cy="3416320"/>
          </a:xfrm>
          <a:prstGeom prst="rect">
            <a:avLst/>
          </a:prstGeom>
        </p:spPr>
        <p:txBody>
          <a:bodyPr>
            <a:spAutoFit/>
          </a:bodyPr>
          <a:lstStyle/>
          <a:p>
            <a:pPr algn="just"/>
            <a:r>
              <a:rPr lang="es-MX" sz="2400" b="1" dirty="0">
                <a:latin typeface="Century Gothic" panose="020B0502020202020204" pitchFamily="34" charset="0"/>
              </a:rPr>
              <a:t>La Declaración Universal de Derechos Humanos</a:t>
            </a:r>
          </a:p>
          <a:p>
            <a:pPr algn="just"/>
            <a:endParaRPr lang="es-MX" sz="2400" b="1" i="0" dirty="0" smtClean="0">
              <a:solidFill>
                <a:srgbClr val="000000"/>
              </a:solidFill>
              <a:effectLst/>
              <a:latin typeface="Century Gothic" panose="020B0502020202020204" pitchFamily="34" charset="0"/>
            </a:endParaRPr>
          </a:p>
          <a:p>
            <a:pPr algn="just"/>
            <a:r>
              <a:rPr lang="es-MX" sz="2400" b="1" i="0" dirty="0" smtClean="0">
                <a:solidFill>
                  <a:srgbClr val="000000"/>
                </a:solidFill>
                <a:effectLst/>
                <a:latin typeface="Century Gothic" panose="020B0502020202020204" pitchFamily="34" charset="0"/>
              </a:rPr>
              <a:t>Artículo 1</a:t>
            </a:r>
          </a:p>
          <a:p>
            <a:pPr algn="just"/>
            <a:r>
              <a:rPr lang="es-MX" sz="2400" b="0" i="0" dirty="0" smtClean="0">
                <a:solidFill>
                  <a:srgbClr val="454545"/>
                </a:solidFill>
                <a:effectLst/>
                <a:latin typeface="Century Gothic" panose="020B0502020202020204" pitchFamily="34" charset="0"/>
              </a:rPr>
              <a:t>Todos los seres humanos nacen libres e iguales en dignidad y derechos y, dotados como están de razón y conciencia, deben comportarse fraternalmente los unos con los otros.</a:t>
            </a:r>
            <a:endParaRPr lang="es-MX" sz="2400" b="0" i="0" dirty="0">
              <a:solidFill>
                <a:srgbClr val="454545"/>
              </a:solidFill>
              <a:effectLst/>
              <a:latin typeface="Century Gothic" panose="020B0502020202020204" pitchFamily="34" charset="0"/>
            </a:endParaRPr>
          </a:p>
        </p:txBody>
      </p:sp>
      <p:pic>
        <p:nvPicPr>
          <p:cNvPr id="2050" name="Picture 2" descr="Unión por la Paz: Eleanor Roosev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732" y="1733733"/>
            <a:ext cx="2581275" cy="3914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15816" y="5794942"/>
            <a:ext cx="6096000" cy="923330"/>
          </a:xfrm>
          <a:prstGeom prst="rect">
            <a:avLst/>
          </a:prstGeom>
        </p:spPr>
        <p:txBody>
          <a:bodyPr>
            <a:spAutoFit/>
          </a:bodyPr>
          <a:lstStyle/>
          <a:p>
            <a:pPr algn="just"/>
            <a:r>
              <a:rPr lang="es-MX" b="0" i="0" dirty="0" smtClean="0">
                <a:solidFill>
                  <a:srgbClr val="222222"/>
                </a:solidFill>
                <a:effectLst/>
                <a:latin typeface="Century Gothic" panose="020B0502020202020204" pitchFamily="34" charset="0"/>
              </a:rPr>
              <a:t>La Organización de las Naciones Unidas (ONU) la aprobó el 10 de diciembre de 1948, tres años después del fin de la guerra.</a:t>
            </a:r>
            <a:endParaRPr lang="es-MX" dirty="0">
              <a:latin typeface="Century Gothic" panose="020B0502020202020204" pitchFamily="34" charset="0"/>
            </a:endParaRPr>
          </a:p>
        </p:txBody>
      </p:sp>
    </p:spTree>
    <p:extLst>
      <p:ext uri="{BB962C8B-B14F-4D97-AF65-F5344CB8AC3E}">
        <p14:creationId xmlns:p14="http://schemas.microsoft.com/office/powerpoint/2010/main" val="673663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3451" y="1230857"/>
            <a:ext cx="6743114" cy="3139321"/>
          </a:xfrm>
          <a:prstGeom prst="rect">
            <a:avLst/>
          </a:prstGeom>
        </p:spPr>
        <p:txBody>
          <a:bodyPr wrap="square">
            <a:spAutoFit/>
          </a:bodyPr>
          <a:lstStyle/>
          <a:p>
            <a:pPr lvl="1" algn="just">
              <a:defRPr/>
            </a:pPr>
            <a:r>
              <a:rPr lang="es-ES" b="1" dirty="0" smtClean="0">
                <a:latin typeface="Century Gothic" panose="020B0502020202020204" pitchFamily="34" charset="0"/>
              </a:rPr>
              <a:t>CONSTITUCIÓN PÓLÍTICA DE LOS ESTADOS UNIDOS MEXICANOS.</a:t>
            </a:r>
          </a:p>
          <a:p>
            <a:pPr lvl="1" algn="just">
              <a:defRPr/>
            </a:pPr>
            <a:endParaRPr lang="es-ES" b="1" dirty="0">
              <a:latin typeface="Century Gothic" panose="020B0502020202020204" pitchFamily="34" charset="0"/>
            </a:endParaRPr>
          </a:p>
          <a:p>
            <a:pPr lvl="1" algn="just">
              <a:defRPr/>
            </a:pPr>
            <a:r>
              <a:rPr lang="es-ES" b="1" dirty="0" smtClean="0">
                <a:latin typeface="Century Gothic" panose="020B0502020202020204" pitchFamily="34" charset="0"/>
              </a:rPr>
              <a:t>Artículo 1º.- </a:t>
            </a:r>
            <a:r>
              <a:rPr lang="es-ES" dirty="0">
                <a:solidFill>
                  <a:schemeClr val="accent1">
                    <a:lumMod val="75000"/>
                  </a:schemeClr>
                </a:solidFill>
                <a:latin typeface="Century Gothic" panose="020B0502020202020204" pitchFamily="34" charset="0"/>
              </a:rPr>
              <a:t>Queda prohibida toda discriminación motivada por origen étnico o nacional, el género, la edad, las discapacidades, la condición social, las condiciones de salud, la religión, las opiniones, las preferencias sexuales, el estado civil o cualquier otra que atente contra la dignidad humana y tenga por objeto anular o menoscabar los derechos y libertades de las personas.</a:t>
            </a:r>
          </a:p>
        </p:txBody>
      </p:sp>
      <p:sp>
        <p:nvSpPr>
          <p:cNvPr id="3" name="Rectángulo 2"/>
          <p:cNvSpPr/>
          <p:nvPr/>
        </p:nvSpPr>
        <p:spPr>
          <a:xfrm>
            <a:off x="4477555" y="4561147"/>
            <a:ext cx="6096000" cy="923330"/>
          </a:xfrm>
          <a:prstGeom prst="rect">
            <a:avLst/>
          </a:prstGeom>
        </p:spPr>
        <p:txBody>
          <a:bodyPr wrap="square">
            <a:spAutoFit/>
          </a:bodyPr>
          <a:lstStyle/>
          <a:p>
            <a:r>
              <a:rPr lang="es-MX" b="1" dirty="0">
                <a:latin typeface="Century Gothic" panose="020B0502020202020204" pitchFamily="34" charset="0"/>
              </a:rPr>
              <a:t>Artículo 4o.- La mujer y el hombre son iguales ante la ley. Ésta protegerá la organización y el desarrollo de la familia</a:t>
            </a:r>
            <a:r>
              <a:rPr lang="es-MX" dirty="0"/>
              <a:t>.</a:t>
            </a:r>
          </a:p>
        </p:txBody>
      </p:sp>
    </p:spTree>
    <p:extLst>
      <p:ext uri="{BB962C8B-B14F-4D97-AF65-F5344CB8AC3E}">
        <p14:creationId xmlns:p14="http://schemas.microsoft.com/office/powerpoint/2010/main" val="17821757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74055" y="506437"/>
            <a:ext cx="7441810" cy="584775"/>
          </a:xfrm>
          <a:prstGeom prst="rect">
            <a:avLst/>
          </a:prstGeom>
          <a:noFill/>
        </p:spPr>
        <p:txBody>
          <a:bodyPr wrap="square" rtlCol="0">
            <a:spAutoFit/>
          </a:bodyPr>
          <a:lstStyle/>
          <a:p>
            <a:r>
              <a:rPr lang="es-MX" sz="3200" b="1" dirty="0" smtClean="0">
                <a:latin typeface="Century Gothic" panose="020B0502020202020204" pitchFamily="34" charset="0"/>
              </a:rPr>
              <a:t>¿Qué es la igualdad?</a:t>
            </a:r>
            <a:endParaRPr lang="es-MX" sz="3200" b="1" dirty="0">
              <a:latin typeface="Century Gothic" panose="020B0502020202020204" pitchFamily="34" charset="0"/>
            </a:endParaRPr>
          </a:p>
        </p:txBody>
      </p:sp>
      <p:sp>
        <p:nvSpPr>
          <p:cNvPr id="3" name="Rectángulo 2"/>
          <p:cNvSpPr/>
          <p:nvPr/>
        </p:nvSpPr>
        <p:spPr>
          <a:xfrm>
            <a:off x="1162929" y="1257609"/>
            <a:ext cx="6096000" cy="1754326"/>
          </a:xfrm>
          <a:prstGeom prst="rect">
            <a:avLst/>
          </a:prstGeom>
        </p:spPr>
        <p:txBody>
          <a:bodyPr>
            <a:spAutoFit/>
          </a:bodyPr>
          <a:lstStyle/>
          <a:p>
            <a:pPr algn="just"/>
            <a:r>
              <a:rPr lang="es-MX" b="0" i="0" dirty="0" smtClean="0">
                <a:solidFill>
                  <a:srgbClr val="644222"/>
                </a:solidFill>
                <a:effectLst/>
                <a:latin typeface="Verdana" panose="020B0604030504040204" pitchFamily="34" charset="0"/>
              </a:rPr>
              <a:t>“</a:t>
            </a:r>
            <a:r>
              <a:rPr lang="es-MX" b="0" i="0" dirty="0" smtClean="0">
                <a:solidFill>
                  <a:srgbClr val="644222"/>
                </a:solidFill>
                <a:effectLst/>
                <a:latin typeface="Century Gothic" panose="020B0502020202020204" pitchFamily="34" charset="0"/>
              </a:rPr>
              <a:t>La igualdad de género es un principio constitucional que estipula que hombres y mujeres son iguales ante la ley”, lo que significa que todas las personas, sin distingo alguno tenemos los mismos derechos y deberes frente al Estado y la sociedad en su conjunto.</a:t>
            </a:r>
            <a:endParaRPr lang="es-MX" dirty="0">
              <a:latin typeface="Century Gothic" panose="020B0502020202020204" pitchFamily="34" charset="0"/>
            </a:endParaRPr>
          </a:p>
        </p:txBody>
      </p:sp>
      <p:sp>
        <p:nvSpPr>
          <p:cNvPr id="4" name="Rectángulo 3"/>
          <p:cNvSpPr/>
          <p:nvPr/>
        </p:nvSpPr>
        <p:spPr>
          <a:xfrm>
            <a:off x="5237409" y="3504668"/>
            <a:ext cx="6096000" cy="3139321"/>
          </a:xfrm>
          <a:prstGeom prst="rect">
            <a:avLst/>
          </a:prstGeom>
        </p:spPr>
        <p:txBody>
          <a:bodyPr>
            <a:spAutoFit/>
          </a:bodyPr>
          <a:lstStyle/>
          <a:p>
            <a:pPr algn="just"/>
            <a:r>
              <a:rPr lang="es-MX" dirty="0">
                <a:solidFill>
                  <a:srgbClr val="644222"/>
                </a:solidFill>
                <a:latin typeface="Century Gothic" panose="020B0502020202020204" pitchFamily="34" charset="0"/>
              </a:rPr>
              <a:t>La igualdad de género parte del reconocimiento de que históricamente las mujeres han sido discriminadas y es necesario llevar a cabo acciones que eliminen la desigualdad histórica y acorten las brechas entre mujeres y hombres de manera que se sienten las bases para una efectiva igualdad de género, tomando en cuenta que la desigualdad que de facto padecen las mujeres puede agravarse en función de la edad, la raza, la pertenencia étnica, la orientación sexual, el nivel socioeconómico, entre otros</a:t>
            </a:r>
            <a:r>
              <a:rPr lang="es-MX" dirty="0" smtClean="0">
                <a:solidFill>
                  <a:srgbClr val="644222"/>
                </a:solidFill>
                <a:latin typeface="Sitka Display" panose="02000505000000020004" pitchFamily="2" charset="0"/>
              </a:rPr>
              <a:t>.</a:t>
            </a:r>
            <a:endParaRPr lang="es-MX" dirty="0">
              <a:solidFill>
                <a:srgbClr val="644222"/>
              </a:solidFill>
              <a:latin typeface="Sitka Display" panose="02000505000000020004" pitchFamily="2" charset="0"/>
            </a:endParaRPr>
          </a:p>
        </p:txBody>
      </p:sp>
    </p:spTree>
    <p:extLst>
      <p:ext uri="{BB962C8B-B14F-4D97-AF65-F5344CB8AC3E}">
        <p14:creationId xmlns:p14="http://schemas.microsoft.com/office/powerpoint/2010/main" val="256078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43493" y="493111"/>
            <a:ext cx="7704856" cy="756332"/>
          </a:xfrm>
          <a:prstGeom prst="rect">
            <a:avLst/>
          </a:prstGeom>
        </p:spPr>
        <p:txBody>
          <a:bodyP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defTabSz="685800">
              <a:lnSpc>
                <a:spcPct val="90000"/>
              </a:lnSpc>
              <a:spcBef>
                <a:spcPts val="750"/>
              </a:spcBef>
            </a:pPr>
            <a:r>
              <a:rPr lang="es-MX" sz="2400" b="1" dirty="0">
                <a:solidFill>
                  <a:schemeClr val="tx1"/>
                </a:solidFill>
                <a:latin typeface="Century Gothic" panose="020B0502020202020204" pitchFamily="34" charset="0"/>
                <a:ea typeface="Cambria" panose="02040503050406030204" pitchFamily="18" charset="0"/>
                <a:cs typeface="+mn-cs"/>
              </a:rPr>
              <a:t>PRINCIPIOS DE IGUALDAD</a:t>
            </a:r>
          </a:p>
        </p:txBody>
      </p:sp>
      <p:sp>
        <p:nvSpPr>
          <p:cNvPr id="3" name="Marcador de contenido 2"/>
          <p:cNvSpPr txBox="1">
            <a:spLocks/>
          </p:cNvSpPr>
          <p:nvPr/>
        </p:nvSpPr>
        <p:spPr>
          <a:xfrm>
            <a:off x="914644" y="1717247"/>
            <a:ext cx="7670147" cy="3581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r>
              <a:rPr lang="es-MX" sz="2400" dirty="0" smtClean="0">
                <a:latin typeface="Century Gothic" panose="020B0502020202020204" pitchFamily="34" charset="0"/>
                <a:ea typeface="Cambria" panose="02040503050406030204" pitchFamily="18" charset="0"/>
              </a:rPr>
              <a:t>Construir una sociedad con igualdad de derechos y oportunidades para mujeres y hombres, ha implicado realizar esfuerzos y acciones de gran importancia a lo largo de muchos años. </a:t>
            </a:r>
          </a:p>
          <a:p>
            <a:pPr marL="0" indent="0">
              <a:buFont typeface="Arial" panose="020B0604020202020204" pitchFamily="34" charset="0"/>
              <a:buNone/>
            </a:pPr>
            <a:endParaRPr lang="es-MX" dirty="0" smtClean="0">
              <a:latin typeface="Cambria" panose="02040503050406030204" pitchFamily="18" charset="0"/>
              <a:ea typeface="Cambria" panose="02040503050406030204" pitchFamily="18" charset="0"/>
            </a:endParaRPr>
          </a:p>
          <a:p>
            <a:pPr marL="0" indent="0">
              <a:buFont typeface="Arial" panose="020B0604020202020204" pitchFamily="34" charset="0"/>
              <a:buNone/>
            </a:pPr>
            <a:endParaRPr lang="es-MX" dirty="0">
              <a:latin typeface="Cambria" panose="02040503050406030204" pitchFamily="18" charset="0"/>
              <a:ea typeface="Cambria" panose="02040503050406030204" pitchFamily="18" charset="0"/>
            </a:endParaRPr>
          </a:p>
        </p:txBody>
      </p:sp>
      <p:pic>
        <p:nvPicPr>
          <p:cNvPr id="1026" name="Picture 2" descr="Películas para trabajar la igualdad de género en Prima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3983" y="3231485"/>
            <a:ext cx="5002056" cy="333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510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59877" y="1291420"/>
            <a:ext cx="6096000" cy="5047536"/>
          </a:xfrm>
          <a:prstGeom prst="rect">
            <a:avLst/>
          </a:prstGeom>
        </p:spPr>
        <p:txBody>
          <a:bodyPr>
            <a:spAutoFit/>
          </a:bodyPr>
          <a:lstStyle/>
          <a:p>
            <a:pPr algn="just"/>
            <a:endParaRPr lang="es-MX" sz="1400" dirty="0" smtClean="0">
              <a:solidFill>
                <a:schemeClr val="accent2"/>
              </a:solidFill>
            </a:endParaRPr>
          </a:p>
          <a:p>
            <a:pPr algn="ctr"/>
            <a:r>
              <a:rPr lang="es-MX" sz="3200" b="1" dirty="0" smtClean="0">
                <a:solidFill>
                  <a:schemeClr val="accent1">
                    <a:lumMod val="75000"/>
                  </a:schemeClr>
                </a:solidFill>
                <a:effectLst>
                  <a:outerShdw blurRad="38100" dist="38100" dir="2700000" algn="tl">
                    <a:srgbClr val="000000">
                      <a:alpha val="43137"/>
                    </a:srgbClr>
                  </a:outerShdw>
                </a:effectLst>
                <a:latin typeface="Century Gothic" panose="020B0502020202020204" pitchFamily="34" charset="0"/>
              </a:rPr>
              <a:t>LA PERSPECTIVA DE GÉNERO</a:t>
            </a:r>
          </a:p>
          <a:p>
            <a:pPr algn="just"/>
            <a:endParaRPr lang="es-MX" sz="2400" b="1" dirty="0" smtClean="0">
              <a:latin typeface="Century Gothic" panose="020B0502020202020204" pitchFamily="34" charset="0"/>
            </a:endParaRPr>
          </a:p>
          <a:p>
            <a:pPr algn="just"/>
            <a:r>
              <a:rPr lang="es-MX" dirty="0" smtClean="0">
                <a:latin typeface="Century Gothic" panose="020B0502020202020204" pitchFamily="34" charset="0"/>
              </a:rPr>
              <a:t>Implica </a:t>
            </a:r>
            <a:r>
              <a:rPr lang="es-MX" b="1" dirty="0" smtClean="0">
                <a:latin typeface="Century Gothic" panose="020B0502020202020204" pitchFamily="34" charset="0"/>
              </a:rPr>
              <a:t>reconocer</a:t>
            </a:r>
            <a:r>
              <a:rPr lang="es-MX" dirty="0" smtClean="0">
                <a:latin typeface="Century Gothic" panose="020B0502020202020204" pitchFamily="34" charset="0"/>
              </a:rPr>
              <a:t> que una cosa es </a:t>
            </a:r>
            <a:r>
              <a:rPr lang="es-MX" b="1" dirty="0" smtClean="0">
                <a:latin typeface="Century Gothic" panose="020B0502020202020204" pitchFamily="34" charset="0"/>
              </a:rPr>
              <a:t>la diferencia sexual</a:t>
            </a:r>
            <a:r>
              <a:rPr lang="es-MX" dirty="0" smtClean="0">
                <a:latin typeface="Century Gothic" panose="020B0502020202020204" pitchFamily="34" charset="0"/>
              </a:rPr>
              <a:t> y otra cosa son las </a:t>
            </a:r>
            <a:r>
              <a:rPr lang="es-MX" b="1" dirty="0" smtClean="0">
                <a:latin typeface="Century Gothic" panose="020B0502020202020204" pitchFamily="34" charset="0"/>
              </a:rPr>
              <a:t>atribuciones, ideas, representaciones y prescripciones sociales </a:t>
            </a:r>
            <a:r>
              <a:rPr lang="es-MX" dirty="0" smtClean="0">
                <a:latin typeface="Century Gothic" panose="020B0502020202020204" pitchFamily="34" charset="0"/>
              </a:rPr>
              <a:t>que se construyen tomando en como referencia a esa diferencia sexual.</a:t>
            </a:r>
          </a:p>
          <a:p>
            <a:pPr algn="just"/>
            <a:endParaRPr lang="es-MX" dirty="0">
              <a:latin typeface="Century Gothic" panose="020B0502020202020204" pitchFamily="34" charset="0"/>
            </a:endParaRPr>
          </a:p>
          <a:p>
            <a:pPr algn="just"/>
            <a:endParaRPr lang="es-MX" dirty="0" smtClean="0">
              <a:latin typeface="Century Gothic" panose="020B0502020202020204" pitchFamily="34" charset="0"/>
            </a:endParaRPr>
          </a:p>
          <a:p>
            <a:pPr algn="just"/>
            <a:endParaRPr lang="es-MX" dirty="0">
              <a:latin typeface="Century Gothic" panose="020B0502020202020204" pitchFamily="34" charset="0"/>
            </a:endParaRPr>
          </a:p>
          <a:p>
            <a:pPr algn="just"/>
            <a:endParaRPr lang="es-MX" dirty="0" smtClean="0">
              <a:latin typeface="Century Gothic" panose="020B0502020202020204" pitchFamily="34" charset="0"/>
            </a:endParaRPr>
          </a:p>
          <a:p>
            <a:pPr algn="just"/>
            <a:endParaRPr lang="es-MX" dirty="0">
              <a:latin typeface="Century Gothic" panose="020B0502020202020204" pitchFamily="34" charset="0"/>
            </a:endParaRPr>
          </a:p>
          <a:p>
            <a:pPr algn="just"/>
            <a:endParaRPr lang="es-MX" dirty="0" smtClean="0">
              <a:latin typeface="Century Gothic" panose="020B0502020202020204" pitchFamily="34" charset="0"/>
            </a:endParaRPr>
          </a:p>
          <a:p>
            <a:pPr algn="just"/>
            <a:endParaRPr lang="es-MX" dirty="0">
              <a:latin typeface="Century Gothic" panose="020B0502020202020204" pitchFamily="34" charset="0"/>
            </a:endParaRPr>
          </a:p>
          <a:p>
            <a:pPr algn="just"/>
            <a:endParaRPr lang="es-MX" dirty="0" smtClean="0">
              <a:latin typeface="Century Gothic" panose="020B0502020202020204" pitchFamily="34" charset="0"/>
            </a:endParaRPr>
          </a:p>
          <a:p>
            <a:pPr algn="just"/>
            <a:endParaRPr lang="es-MX" dirty="0">
              <a:latin typeface="Century Gothic" panose="020B0502020202020204" pitchFamily="34" charset="0"/>
            </a:endParaRPr>
          </a:p>
        </p:txBody>
      </p:sp>
      <p:pic>
        <p:nvPicPr>
          <p:cNvPr id="3" name="Picture 2" descr="Resultado de imagen para sexo gene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1711" y="4095483"/>
            <a:ext cx="1987730" cy="14783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17471320"/>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Personalizado 1">
      <a:dk1>
        <a:srgbClr val="957A99"/>
      </a:dk1>
      <a:lt1>
        <a:sysClr val="window" lastClr="FFFFFF"/>
      </a:lt1>
      <a:dk2>
        <a:srgbClr val="957A99"/>
      </a:dk2>
      <a:lt2>
        <a:srgbClr val="FFFFFF"/>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Recorte</Template>
  <TotalTime>483</TotalTime>
  <Words>1781</Words>
  <Application>Microsoft Office PowerPoint</Application>
  <PresentationFormat>Panorámica</PresentationFormat>
  <Paragraphs>171</Paragraphs>
  <Slides>45</Slides>
  <Notes>3</Notes>
  <HiddenSlides>0</HiddenSlides>
  <MMClips>7</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45</vt:i4>
      </vt:variant>
    </vt:vector>
  </HeadingPairs>
  <TitlesOfParts>
    <vt:vector size="63" baseType="lpstr">
      <vt:lpstr>MS UI Gothic</vt:lpstr>
      <vt:lpstr>Abel</vt:lpstr>
      <vt:lpstr>Arial</vt:lpstr>
      <vt:lpstr>Calabri</vt:lpstr>
      <vt:lpstr>Calibri</vt:lpstr>
      <vt:lpstr>Cambria</vt:lpstr>
      <vt:lpstr>Century Gothic</vt:lpstr>
      <vt:lpstr>Franklin Gothic Book</vt:lpstr>
      <vt:lpstr>Helvetica</vt:lpstr>
      <vt:lpstr>Nirmala UI</vt:lpstr>
      <vt:lpstr>Segoe UI Emoji</vt:lpstr>
      <vt:lpstr>Segoe UI Semilight</vt:lpstr>
      <vt:lpstr>Sitka Display</vt:lpstr>
      <vt:lpstr>Times New Roman</vt:lpstr>
      <vt:lpstr>Verdana</vt:lpstr>
      <vt:lpstr>Wingdings</vt:lpstr>
      <vt:lpstr>Wingdings 3</vt:lpstr>
      <vt:lpstr>Crop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CONCEPTO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CEDH</dc:creator>
  <cp:lastModifiedBy>CEDH</cp:lastModifiedBy>
  <cp:revision>36</cp:revision>
  <dcterms:created xsi:type="dcterms:W3CDTF">2021-04-27T18:25:50Z</dcterms:created>
  <dcterms:modified xsi:type="dcterms:W3CDTF">2021-05-20T14:48:07Z</dcterms:modified>
</cp:coreProperties>
</file>